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80" r:id="rId5"/>
    <p:sldId id="260" r:id="rId6"/>
    <p:sldId id="261" r:id="rId7"/>
    <p:sldId id="273" r:id="rId8"/>
    <p:sldId id="276" r:id="rId9"/>
    <p:sldId id="277" r:id="rId10"/>
    <p:sldId id="270" r:id="rId11"/>
    <p:sldId id="271" r:id="rId12"/>
    <p:sldId id="279" r:id="rId13"/>
    <p:sldId id="278" r:id="rId14"/>
    <p:sldId id="263" r:id="rId15"/>
  </p:sldIdLst>
  <p:sldSz cx="14630400" cy="8229600"/>
  <p:notesSz cx="8229600" cy="14630400"/>
  <p:embeddedFontLst>
    <p:embeddedFont>
      <p:font typeface="Bitter Medium" panose="020B0600000101010101" charset="-127"/>
      <p:regular r:id="rId1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AE4F835-BC3B-49BF-95B2-71E3E2021421}" v="89" dt="2025-11-13T07:24:40.083"/>
    <p1510:client id="{33D81293-7139-44FC-80FD-8655EDF18028}" v="1133" dt="2025-11-13T06:14:44.463"/>
    <p1510:client id="{AFA05558-DBED-4BB7-B20A-BB5937948E4E}" v="151" dt="2025-11-14T02:43:05.41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27758" autoAdjust="0"/>
  </p:normalViewPr>
  <p:slideViewPr>
    <p:cSldViewPr snapToGrid="0" snapToObjects="1">
      <p:cViewPr varScale="1">
        <p:scale>
          <a:sx n="15" d="100"/>
          <a:sy n="15" d="100"/>
        </p:scale>
        <p:origin x="4044" y="2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주언 박" userId="4e8908f62617d0a3" providerId="LiveId" clId="{08BE8947-3F58-4045-8714-A6A0EF1321D2}"/>
    <pc:docChg chg="undo custSel addSld delSld modSld">
      <pc:chgData name="주언 박" userId="4e8908f62617d0a3" providerId="LiveId" clId="{08BE8947-3F58-4045-8714-A6A0EF1321D2}" dt="2025-11-14T02:44:23.840" v="2178" actId="20577"/>
      <pc:docMkLst>
        <pc:docMk/>
      </pc:docMkLst>
      <pc:sldChg chg="delSp modSp mod modNotesTx">
        <pc:chgData name="주언 박" userId="4e8908f62617d0a3" providerId="LiveId" clId="{08BE8947-3F58-4045-8714-A6A0EF1321D2}" dt="2025-11-14T01:27:57.166" v="1893" actId="20577"/>
        <pc:sldMkLst>
          <pc:docMk/>
          <pc:sldMk cId="0" sldId="256"/>
        </pc:sldMkLst>
        <pc:spChg chg="del">
          <ac:chgData name="주언 박" userId="4e8908f62617d0a3" providerId="LiveId" clId="{08BE8947-3F58-4045-8714-A6A0EF1321D2}" dt="2025-11-14T01:25:52.350" v="1889" actId="478"/>
          <ac:spMkLst>
            <pc:docMk/>
            <pc:sldMk cId="0" sldId="256"/>
            <ac:spMk id="3" creationId="{00000000-0000-0000-0000-000000000000}"/>
          </ac:spMkLst>
        </pc:spChg>
        <pc:spChg chg="mod">
          <ac:chgData name="주언 박" userId="4e8908f62617d0a3" providerId="LiveId" clId="{08BE8947-3F58-4045-8714-A6A0EF1321D2}" dt="2025-11-14T01:27:57.166" v="1893" actId="20577"/>
          <ac:spMkLst>
            <pc:docMk/>
            <pc:sldMk cId="0" sldId="256"/>
            <ac:spMk id="4" creationId="{00000000-0000-0000-0000-000000000000}"/>
          </ac:spMkLst>
        </pc:spChg>
      </pc:sldChg>
      <pc:sldChg chg="modNotesTx">
        <pc:chgData name="주언 박" userId="4e8908f62617d0a3" providerId="LiveId" clId="{08BE8947-3F58-4045-8714-A6A0EF1321D2}" dt="2025-11-14T02:35:31.888" v="2067" actId="20577"/>
        <pc:sldMkLst>
          <pc:docMk/>
          <pc:sldMk cId="0" sldId="257"/>
        </pc:sldMkLst>
      </pc:sldChg>
      <pc:sldChg chg="modNotesTx">
        <pc:chgData name="주언 박" userId="4e8908f62617d0a3" providerId="LiveId" clId="{08BE8947-3F58-4045-8714-A6A0EF1321D2}" dt="2025-11-14T00:43:42.061" v="1795" actId="20577"/>
        <pc:sldMkLst>
          <pc:docMk/>
          <pc:sldMk cId="0" sldId="258"/>
        </pc:sldMkLst>
      </pc:sldChg>
      <pc:sldChg chg="del">
        <pc:chgData name="주언 박" userId="4e8908f62617d0a3" providerId="LiveId" clId="{08BE8947-3F58-4045-8714-A6A0EF1321D2}" dt="2025-11-14T00:49:09.112" v="1797" actId="47"/>
        <pc:sldMkLst>
          <pc:docMk/>
          <pc:sldMk cId="0" sldId="259"/>
        </pc:sldMkLst>
      </pc:sldChg>
      <pc:sldChg chg="modNotesTx">
        <pc:chgData name="주언 박" userId="4e8908f62617d0a3" providerId="LiveId" clId="{08BE8947-3F58-4045-8714-A6A0EF1321D2}" dt="2025-11-14T02:43:33.885" v="2081" actId="20577"/>
        <pc:sldMkLst>
          <pc:docMk/>
          <pc:sldMk cId="0" sldId="260"/>
        </pc:sldMkLst>
      </pc:sldChg>
      <pc:sldChg chg="addSp delSp modSp mod setBg modNotesTx">
        <pc:chgData name="주언 박" userId="4e8908f62617d0a3" providerId="LiveId" clId="{08BE8947-3F58-4045-8714-A6A0EF1321D2}" dt="2025-11-14T02:44:23.840" v="2178" actId="20577"/>
        <pc:sldMkLst>
          <pc:docMk/>
          <pc:sldMk cId="0" sldId="261"/>
        </pc:sldMkLst>
        <pc:spChg chg="add mod">
          <ac:chgData name="주언 박" userId="4e8908f62617d0a3" providerId="LiveId" clId="{08BE8947-3F58-4045-8714-A6A0EF1321D2}" dt="2025-11-13T07:40:34.662" v="70" actId="208"/>
          <ac:spMkLst>
            <pc:docMk/>
            <pc:sldMk cId="0" sldId="261"/>
            <ac:spMk id="12" creationId="{883D1A8F-1785-7FB5-0F51-9B5A3C2D0C3D}"/>
          </ac:spMkLst>
        </pc:spChg>
        <pc:picChg chg="add mod">
          <ac:chgData name="주언 박" userId="4e8908f62617d0a3" providerId="LiveId" clId="{08BE8947-3F58-4045-8714-A6A0EF1321D2}" dt="2025-11-13T07:39:24.915" v="29" actId="207"/>
          <ac:picMkLst>
            <pc:docMk/>
            <pc:sldMk cId="0" sldId="261"/>
            <ac:picMk id="11" creationId="{0A597679-5572-01C1-7430-592842197828}"/>
          </ac:picMkLst>
        </pc:picChg>
        <pc:picChg chg="del mod">
          <ac:chgData name="주언 박" userId="4e8908f62617d0a3" providerId="LiveId" clId="{08BE8947-3F58-4045-8714-A6A0EF1321D2}" dt="2025-11-13T07:37:48.933" v="1" actId="478"/>
          <ac:picMkLst>
            <pc:docMk/>
            <pc:sldMk cId="0" sldId="261"/>
            <ac:picMk id="17" creationId="{96886515-9797-3AD2-A970-25C25337A046}"/>
          </ac:picMkLst>
        </pc:picChg>
      </pc:sldChg>
      <pc:sldChg chg="modSp mod modNotesTx">
        <pc:chgData name="주언 박" userId="4e8908f62617d0a3" providerId="LiveId" clId="{08BE8947-3F58-4045-8714-A6A0EF1321D2}" dt="2025-11-14T02:18:59.380" v="2043" actId="6549"/>
        <pc:sldMkLst>
          <pc:docMk/>
          <pc:sldMk cId="2673538169" sldId="273"/>
        </pc:sldMkLst>
        <pc:spChg chg="mod">
          <ac:chgData name="주언 박" userId="4e8908f62617d0a3" providerId="LiveId" clId="{08BE8947-3F58-4045-8714-A6A0EF1321D2}" dt="2025-11-14T00:27:03.733" v="1465"/>
          <ac:spMkLst>
            <pc:docMk/>
            <pc:sldMk cId="2673538169" sldId="273"/>
            <ac:spMk id="10" creationId="{7F386BB6-2586-753A-6FC2-B28312623E47}"/>
          </ac:spMkLst>
        </pc:spChg>
      </pc:sldChg>
      <pc:sldChg chg="modSp mod modNotesTx">
        <pc:chgData name="주언 박" userId="4e8908f62617d0a3" providerId="LiveId" clId="{08BE8947-3F58-4045-8714-A6A0EF1321D2}" dt="2025-11-14T02:00:35.485" v="2033" actId="20577"/>
        <pc:sldMkLst>
          <pc:docMk/>
          <pc:sldMk cId="2884386859" sldId="276"/>
        </pc:sldMkLst>
        <pc:spChg chg="mod">
          <ac:chgData name="주언 박" userId="4e8908f62617d0a3" providerId="LiveId" clId="{08BE8947-3F58-4045-8714-A6A0EF1321D2}" dt="2025-11-13T08:22:59.291" v="812" actId="6549"/>
          <ac:spMkLst>
            <pc:docMk/>
            <pc:sldMk cId="2884386859" sldId="276"/>
            <ac:spMk id="7" creationId="{86F142CB-E9AE-539D-34C8-4CFDB1250A48}"/>
          </ac:spMkLst>
        </pc:spChg>
        <pc:spChg chg="mod">
          <ac:chgData name="주언 박" userId="4e8908f62617d0a3" providerId="LiveId" clId="{08BE8947-3F58-4045-8714-A6A0EF1321D2}" dt="2025-11-13T08:26:58.336" v="816" actId="1076"/>
          <ac:spMkLst>
            <pc:docMk/>
            <pc:sldMk cId="2884386859" sldId="276"/>
            <ac:spMk id="8" creationId="{AF53562E-D40D-6780-96DD-1C791FE1EFEF}"/>
          </ac:spMkLst>
        </pc:spChg>
        <pc:spChg chg="mod">
          <ac:chgData name="주언 박" userId="4e8908f62617d0a3" providerId="LiveId" clId="{08BE8947-3F58-4045-8714-A6A0EF1321D2}" dt="2025-11-14T00:27:18.240" v="1471"/>
          <ac:spMkLst>
            <pc:docMk/>
            <pc:sldMk cId="2884386859" sldId="276"/>
            <ac:spMk id="10" creationId="{264FC6AB-3A5D-DAFA-6104-E4D1208C0794}"/>
          </ac:spMkLst>
        </pc:spChg>
      </pc:sldChg>
      <pc:sldChg chg="modNotesTx">
        <pc:chgData name="주언 박" userId="4e8908f62617d0a3" providerId="LiveId" clId="{08BE8947-3F58-4045-8714-A6A0EF1321D2}" dt="2025-11-14T02:16:24.387" v="2039" actId="20577"/>
        <pc:sldMkLst>
          <pc:docMk/>
          <pc:sldMk cId="3947882750" sldId="277"/>
        </pc:sldMkLst>
      </pc:sldChg>
      <pc:sldChg chg="add modNotesTx">
        <pc:chgData name="주언 박" userId="4e8908f62617d0a3" providerId="LiveId" clId="{08BE8947-3F58-4045-8714-A6A0EF1321D2}" dt="2025-11-14T02:36:12.633" v="2070" actId="20577"/>
        <pc:sldMkLst>
          <pc:docMk/>
          <pc:sldMk cId="0" sldId="280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5045D64-FA62-4044-8A77-1E9ECF966D2A}" type="doc">
      <dgm:prSet loTypeId="urn:microsoft.com/office/officeart/2005/8/layout/hierarchy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193B383C-5663-49F4-B640-0C5EDC335A99}">
      <dgm:prSet phldrT="[텍스트]"/>
      <dgm:spPr/>
      <dgm:t>
        <a:bodyPr/>
        <a:lstStyle/>
        <a:p>
          <a:pPr latinLnBrk="1"/>
          <a:r>
            <a:rPr lang="en-US" altLang="ko-KR" dirty="0"/>
            <a:t>Word2Vec</a:t>
          </a:r>
          <a:endParaRPr lang="ko-KR" altLang="en-US" dirty="0"/>
        </a:p>
      </dgm:t>
    </dgm:pt>
    <dgm:pt modelId="{104D6828-7CE3-4E82-B4E5-78DD1A793892}" type="parTrans" cxnId="{9FA2DA89-5EB2-410C-B126-F551D76D5E7C}">
      <dgm:prSet/>
      <dgm:spPr/>
      <dgm:t>
        <a:bodyPr/>
        <a:lstStyle/>
        <a:p>
          <a:pPr latinLnBrk="1"/>
          <a:endParaRPr lang="ko-KR" altLang="en-US"/>
        </a:p>
      </dgm:t>
    </dgm:pt>
    <dgm:pt modelId="{C46DEE6A-809D-4E97-9B92-2EAF64FDD5DF}" type="sibTrans" cxnId="{9FA2DA89-5EB2-410C-B126-F551D76D5E7C}">
      <dgm:prSet/>
      <dgm:spPr/>
      <dgm:t>
        <a:bodyPr/>
        <a:lstStyle/>
        <a:p>
          <a:pPr latinLnBrk="1"/>
          <a:endParaRPr lang="ko-KR" altLang="en-US"/>
        </a:p>
      </dgm:t>
    </dgm:pt>
    <dgm:pt modelId="{B3898F12-795C-4477-ACBA-F31D2C5A2564}">
      <dgm:prSet phldrT="[텍스트]" phldr="0"/>
      <dgm:spPr/>
      <dgm:t>
        <a:bodyPr/>
        <a:lstStyle/>
        <a:p>
          <a:pPr latinLnBrk="1"/>
          <a:r>
            <a:rPr lang="en-US" altLang="ko-KR" dirty="0"/>
            <a:t>0.51</a:t>
          </a:r>
          <a:endParaRPr lang="ko-KR" altLang="en-US" dirty="0"/>
        </a:p>
      </dgm:t>
    </dgm:pt>
    <dgm:pt modelId="{63912FBD-14EA-46D6-A19F-D1B98A1DB29A}" type="parTrans" cxnId="{393872D5-182C-4977-A7DA-D7E2C47A1B50}">
      <dgm:prSet/>
      <dgm:spPr/>
      <dgm:t>
        <a:bodyPr/>
        <a:lstStyle/>
        <a:p>
          <a:pPr latinLnBrk="1"/>
          <a:endParaRPr lang="ko-KR" altLang="en-US"/>
        </a:p>
      </dgm:t>
    </dgm:pt>
    <dgm:pt modelId="{84C60363-DE19-4404-A4F4-21A256AC726C}" type="sibTrans" cxnId="{393872D5-182C-4977-A7DA-D7E2C47A1B50}">
      <dgm:prSet/>
      <dgm:spPr/>
      <dgm:t>
        <a:bodyPr/>
        <a:lstStyle/>
        <a:p>
          <a:pPr latinLnBrk="1"/>
          <a:endParaRPr lang="ko-KR" altLang="en-US"/>
        </a:p>
      </dgm:t>
    </dgm:pt>
    <dgm:pt modelId="{684F5A1D-FAE7-46FA-A0AB-E65AB1853462}">
      <dgm:prSet phldrT="[텍스트]" phldr="0"/>
      <dgm:spPr/>
      <dgm:t>
        <a:bodyPr/>
        <a:lstStyle/>
        <a:p>
          <a:pPr latinLnBrk="1"/>
          <a:r>
            <a:rPr lang="en-US" altLang="ko-KR" dirty="0"/>
            <a:t>0.5</a:t>
          </a:r>
          <a:endParaRPr lang="ko-KR" altLang="en-US" dirty="0"/>
        </a:p>
      </dgm:t>
    </dgm:pt>
    <dgm:pt modelId="{373A5CFB-CA2A-479A-A715-98524F664682}" type="parTrans" cxnId="{48EE9E58-0355-49AF-9ED7-B3EEC083A2D8}">
      <dgm:prSet/>
      <dgm:spPr/>
      <dgm:t>
        <a:bodyPr/>
        <a:lstStyle/>
        <a:p>
          <a:pPr latinLnBrk="1"/>
          <a:endParaRPr lang="ko-KR" altLang="en-US"/>
        </a:p>
      </dgm:t>
    </dgm:pt>
    <dgm:pt modelId="{AE2AB98B-6B0F-4F5A-A2A9-D0EB28336E97}" type="sibTrans" cxnId="{48EE9E58-0355-49AF-9ED7-B3EEC083A2D8}">
      <dgm:prSet/>
      <dgm:spPr/>
      <dgm:t>
        <a:bodyPr/>
        <a:lstStyle/>
        <a:p>
          <a:pPr latinLnBrk="1"/>
          <a:endParaRPr lang="ko-KR" altLang="en-US"/>
        </a:p>
      </dgm:t>
    </dgm:pt>
    <dgm:pt modelId="{37BF437A-3CC5-45F0-820B-0250FEF6825F}">
      <dgm:prSet phldrT="[텍스트]" phldr="0"/>
      <dgm:spPr/>
      <dgm:t>
        <a:bodyPr/>
        <a:lstStyle/>
        <a:p>
          <a:pPr latinLnBrk="1"/>
          <a:r>
            <a:rPr lang="en-US" altLang="ko-KR" dirty="0" err="1"/>
            <a:t>FastText</a:t>
          </a:r>
          <a:endParaRPr lang="ko-KR" altLang="en-US" dirty="0"/>
        </a:p>
      </dgm:t>
    </dgm:pt>
    <dgm:pt modelId="{CC565052-3B3E-4259-B0D2-DBC605AD433D}" type="parTrans" cxnId="{14B0471A-2CF0-406B-A3DB-A7795D5B7956}">
      <dgm:prSet/>
      <dgm:spPr/>
      <dgm:t>
        <a:bodyPr/>
        <a:lstStyle/>
        <a:p>
          <a:pPr latinLnBrk="1"/>
          <a:endParaRPr lang="ko-KR" altLang="en-US"/>
        </a:p>
      </dgm:t>
    </dgm:pt>
    <dgm:pt modelId="{57AFEB83-4167-4DFD-9C32-2B04D9421468}" type="sibTrans" cxnId="{14B0471A-2CF0-406B-A3DB-A7795D5B7956}">
      <dgm:prSet/>
      <dgm:spPr/>
      <dgm:t>
        <a:bodyPr/>
        <a:lstStyle/>
        <a:p>
          <a:pPr latinLnBrk="1"/>
          <a:endParaRPr lang="ko-KR" altLang="en-US"/>
        </a:p>
      </dgm:t>
    </dgm:pt>
    <dgm:pt modelId="{DED5ADC1-6687-4E15-8ABA-35B33C3F0ED3}">
      <dgm:prSet phldrT="[텍스트]" phldr="0"/>
      <dgm:spPr/>
      <dgm:t>
        <a:bodyPr/>
        <a:lstStyle/>
        <a:p>
          <a:pPr latinLnBrk="1"/>
          <a:r>
            <a:rPr lang="en-US" altLang="ko-KR" dirty="0"/>
            <a:t>0.47</a:t>
          </a:r>
          <a:endParaRPr lang="ko-KR" altLang="en-US" dirty="0"/>
        </a:p>
      </dgm:t>
    </dgm:pt>
    <dgm:pt modelId="{F47288FF-98A5-49B3-9E0F-5F8077D85131}" type="parTrans" cxnId="{BDB97796-E9D4-4F6E-92D0-4B85A0D71C97}">
      <dgm:prSet/>
      <dgm:spPr/>
      <dgm:t>
        <a:bodyPr/>
        <a:lstStyle/>
        <a:p>
          <a:pPr latinLnBrk="1"/>
          <a:endParaRPr lang="ko-KR" altLang="en-US"/>
        </a:p>
      </dgm:t>
    </dgm:pt>
    <dgm:pt modelId="{0774BEFB-AF76-4F1F-8B25-4B5AFFCA541C}" type="sibTrans" cxnId="{BDB97796-E9D4-4F6E-92D0-4B85A0D71C97}">
      <dgm:prSet/>
      <dgm:spPr/>
      <dgm:t>
        <a:bodyPr/>
        <a:lstStyle/>
        <a:p>
          <a:pPr latinLnBrk="1"/>
          <a:endParaRPr lang="ko-KR" altLang="en-US"/>
        </a:p>
      </dgm:t>
    </dgm:pt>
    <dgm:pt modelId="{21C243CF-30D6-44EF-961A-4CD79E58A21E}">
      <dgm:prSet phldrT="[텍스트]" phldr="0"/>
      <dgm:spPr/>
      <dgm:t>
        <a:bodyPr/>
        <a:lstStyle/>
        <a:p>
          <a:pPr latinLnBrk="1"/>
          <a:r>
            <a:rPr lang="en-US" altLang="ko-KR" dirty="0"/>
            <a:t>0.46</a:t>
          </a:r>
          <a:endParaRPr lang="ko-KR" altLang="en-US" dirty="0"/>
        </a:p>
      </dgm:t>
    </dgm:pt>
    <dgm:pt modelId="{FC5B23A7-5A34-4D47-938D-01D4B291D3DE}" type="parTrans" cxnId="{5B51A2BC-DB8F-468B-B60D-F34B3D3BC05D}">
      <dgm:prSet/>
      <dgm:spPr/>
      <dgm:t>
        <a:bodyPr/>
        <a:lstStyle/>
        <a:p>
          <a:pPr latinLnBrk="1"/>
          <a:endParaRPr lang="ko-KR" altLang="en-US"/>
        </a:p>
      </dgm:t>
    </dgm:pt>
    <dgm:pt modelId="{1226544A-8A70-44FE-8386-0DA304828F50}" type="sibTrans" cxnId="{5B51A2BC-DB8F-468B-B60D-F34B3D3BC05D}">
      <dgm:prSet/>
      <dgm:spPr/>
      <dgm:t>
        <a:bodyPr/>
        <a:lstStyle/>
        <a:p>
          <a:pPr latinLnBrk="1"/>
          <a:endParaRPr lang="ko-KR" altLang="en-US"/>
        </a:p>
      </dgm:t>
    </dgm:pt>
    <dgm:pt modelId="{96C60E92-4C32-40B9-A9D1-176F330FAE6D}">
      <dgm:prSet phldrT="[텍스트]" phldr="0"/>
      <dgm:spPr/>
      <dgm:t>
        <a:bodyPr/>
        <a:lstStyle/>
        <a:p>
          <a:pPr latinLnBrk="1"/>
          <a:r>
            <a:rPr lang="en-US" altLang="ko-KR" dirty="0" err="1"/>
            <a:t>SRoBERTa</a:t>
          </a:r>
          <a:endParaRPr lang="ko-KR" altLang="en-US" dirty="0"/>
        </a:p>
      </dgm:t>
    </dgm:pt>
    <dgm:pt modelId="{299E7D6F-6E40-4F98-B83B-B32B02BE3042}" type="parTrans" cxnId="{68A21ECE-AF61-42EB-B35B-BD6112AF3EA8}">
      <dgm:prSet/>
      <dgm:spPr/>
      <dgm:t>
        <a:bodyPr/>
        <a:lstStyle/>
        <a:p>
          <a:pPr latinLnBrk="1"/>
          <a:endParaRPr lang="ko-KR" altLang="en-US"/>
        </a:p>
      </dgm:t>
    </dgm:pt>
    <dgm:pt modelId="{C111446E-DF13-4533-9C0F-B8FA3151F8D8}" type="sibTrans" cxnId="{68A21ECE-AF61-42EB-B35B-BD6112AF3EA8}">
      <dgm:prSet/>
      <dgm:spPr/>
      <dgm:t>
        <a:bodyPr/>
        <a:lstStyle/>
        <a:p>
          <a:pPr latinLnBrk="1"/>
          <a:endParaRPr lang="ko-KR" altLang="en-US"/>
        </a:p>
      </dgm:t>
    </dgm:pt>
    <dgm:pt modelId="{6061AB09-DCAD-4E73-8E0A-9BF4589F7981}">
      <dgm:prSet phldrT="[텍스트]" phldr="0"/>
      <dgm:spPr/>
      <dgm:t>
        <a:bodyPr/>
        <a:lstStyle/>
        <a:p>
          <a:pPr latinLnBrk="1"/>
          <a:r>
            <a:rPr lang="en-US" altLang="ko-KR" b="1" dirty="0"/>
            <a:t>0.77</a:t>
          </a:r>
          <a:endParaRPr lang="ko-KR" altLang="en-US" b="1" dirty="0"/>
        </a:p>
      </dgm:t>
    </dgm:pt>
    <dgm:pt modelId="{7077DB37-17AE-4FA8-AAF7-9F25BD8628A7}" type="parTrans" cxnId="{4775BF79-0FA9-4B3C-8897-B01B67260CCB}">
      <dgm:prSet/>
      <dgm:spPr/>
      <dgm:t>
        <a:bodyPr/>
        <a:lstStyle/>
        <a:p>
          <a:pPr latinLnBrk="1"/>
          <a:endParaRPr lang="ko-KR" altLang="en-US"/>
        </a:p>
      </dgm:t>
    </dgm:pt>
    <dgm:pt modelId="{108B1A89-46BA-4D30-93E6-5BB390F23D66}" type="sibTrans" cxnId="{4775BF79-0FA9-4B3C-8897-B01B67260CCB}">
      <dgm:prSet/>
      <dgm:spPr/>
      <dgm:t>
        <a:bodyPr/>
        <a:lstStyle/>
        <a:p>
          <a:pPr latinLnBrk="1"/>
          <a:endParaRPr lang="ko-KR" altLang="en-US"/>
        </a:p>
      </dgm:t>
    </dgm:pt>
    <dgm:pt modelId="{CE5C14B8-1AF7-4EBE-93C0-94637AD86D9C}">
      <dgm:prSet phldrT="[텍스트]" phldr="0"/>
      <dgm:spPr/>
      <dgm:t>
        <a:bodyPr/>
        <a:lstStyle/>
        <a:p>
          <a:pPr latinLnBrk="1"/>
          <a:r>
            <a:rPr lang="en-US" altLang="ko-KR" b="1" dirty="0"/>
            <a:t>0.84</a:t>
          </a:r>
          <a:endParaRPr lang="ko-KR" altLang="en-US" b="1" dirty="0"/>
        </a:p>
      </dgm:t>
    </dgm:pt>
    <dgm:pt modelId="{399AFB5E-355C-44A4-A3BD-A00C577FAF8A}" type="parTrans" cxnId="{EF9433E3-B09A-4E6B-9B29-EF03E8ABC35D}">
      <dgm:prSet/>
      <dgm:spPr/>
      <dgm:t>
        <a:bodyPr/>
        <a:lstStyle/>
        <a:p>
          <a:pPr latinLnBrk="1"/>
          <a:endParaRPr lang="ko-KR" altLang="en-US"/>
        </a:p>
      </dgm:t>
    </dgm:pt>
    <dgm:pt modelId="{FDAB64F8-29D9-4587-B642-38A2CB36C143}" type="sibTrans" cxnId="{EF9433E3-B09A-4E6B-9B29-EF03E8ABC35D}">
      <dgm:prSet/>
      <dgm:spPr/>
      <dgm:t>
        <a:bodyPr/>
        <a:lstStyle/>
        <a:p>
          <a:pPr latinLnBrk="1"/>
          <a:endParaRPr lang="ko-KR" altLang="en-US"/>
        </a:p>
      </dgm:t>
    </dgm:pt>
    <dgm:pt modelId="{BCB1E548-5587-458F-8C01-F8972E9DB6A7}" type="pres">
      <dgm:prSet presAssocID="{D5045D64-FA62-4044-8A77-1E9ECF966D2A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E723A3D5-C86C-4D25-B75F-0D831093C1F9}" type="pres">
      <dgm:prSet presAssocID="{193B383C-5663-49F4-B640-0C5EDC335A99}" presName="root" presStyleCnt="0"/>
      <dgm:spPr/>
    </dgm:pt>
    <dgm:pt modelId="{ED07B39C-8CB9-4D08-8868-64ADCDDE52F2}" type="pres">
      <dgm:prSet presAssocID="{193B383C-5663-49F4-B640-0C5EDC335A99}" presName="rootComposite" presStyleCnt="0"/>
      <dgm:spPr/>
    </dgm:pt>
    <dgm:pt modelId="{A5F696C3-9FA0-4E61-8AFD-3B39D881F6C7}" type="pres">
      <dgm:prSet presAssocID="{193B383C-5663-49F4-B640-0C5EDC335A99}" presName="rootText" presStyleLbl="node1" presStyleIdx="0" presStyleCnt="3"/>
      <dgm:spPr/>
    </dgm:pt>
    <dgm:pt modelId="{513A80EF-0869-4746-9EF7-693CCD71023C}" type="pres">
      <dgm:prSet presAssocID="{193B383C-5663-49F4-B640-0C5EDC335A99}" presName="rootConnector" presStyleLbl="node1" presStyleIdx="0" presStyleCnt="3"/>
      <dgm:spPr/>
    </dgm:pt>
    <dgm:pt modelId="{952E8E3A-361A-4B4A-9277-B1A7B49F1689}" type="pres">
      <dgm:prSet presAssocID="{193B383C-5663-49F4-B640-0C5EDC335A99}" presName="childShape" presStyleCnt="0"/>
      <dgm:spPr/>
    </dgm:pt>
    <dgm:pt modelId="{2A905A53-BEDD-4CD1-A5D6-09CDEF842796}" type="pres">
      <dgm:prSet presAssocID="{63912FBD-14EA-46D6-A19F-D1B98A1DB29A}" presName="Name13" presStyleLbl="parChTrans1D2" presStyleIdx="0" presStyleCnt="6"/>
      <dgm:spPr/>
    </dgm:pt>
    <dgm:pt modelId="{A98E24A0-7FED-4A44-A8A6-746F015EAADB}" type="pres">
      <dgm:prSet presAssocID="{B3898F12-795C-4477-ACBA-F31D2C5A2564}" presName="childText" presStyleLbl="bgAcc1" presStyleIdx="0" presStyleCnt="6">
        <dgm:presLayoutVars>
          <dgm:bulletEnabled val="1"/>
        </dgm:presLayoutVars>
      </dgm:prSet>
      <dgm:spPr/>
    </dgm:pt>
    <dgm:pt modelId="{FDE7FC3F-41CA-4A3D-BADA-85DB387D3C7A}" type="pres">
      <dgm:prSet presAssocID="{373A5CFB-CA2A-479A-A715-98524F664682}" presName="Name13" presStyleLbl="parChTrans1D2" presStyleIdx="1" presStyleCnt="6"/>
      <dgm:spPr/>
    </dgm:pt>
    <dgm:pt modelId="{238D3944-72BF-4526-B826-65B847F47531}" type="pres">
      <dgm:prSet presAssocID="{684F5A1D-FAE7-46FA-A0AB-E65AB1853462}" presName="childText" presStyleLbl="bgAcc1" presStyleIdx="1" presStyleCnt="6">
        <dgm:presLayoutVars>
          <dgm:bulletEnabled val="1"/>
        </dgm:presLayoutVars>
      </dgm:prSet>
      <dgm:spPr/>
    </dgm:pt>
    <dgm:pt modelId="{50B7C41F-1C3A-44D2-A978-FF21F04B9D12}" type="pres">
      <dgm:prSet presAssocID="{37BF437A-3CC5-45F0-820B-0250FEF6825F}" presName="root" presStyleCnt="0"/>
      <dgm:spPr/>
    </dgm:pt>
    <dgm:pt modelId="{CA9AAE29-6BB5-4A86-B4D8-78172E4F70D4}" type="pres">
      <dgm:prSet presAssocID="{37BF437A-3CC5-45F0-820B-0250FEF6825F}" presName="rootComposite" presStyleCnt="0"/>
      <dgm:spPr/>
    </dgm:pt>
    <dgm:pt modelId="{D02411B8-E8A0-4720-8669-6FCC7E8B535B}" type="pres">
      <dgm:prSet presAssocID="{37BF437A-3CC5-45F0-820B-0250FEF6825F}" presName="rootText" presStyleLbl="node1" presStyleIdx="1" presStyleCnt="3"/>
      <dgm:spPr/>
    </dgm:pt>
    <dgm:pt modelId="{A5B91408-3EFD-4C16-8442-93BC6796FF96}" type="pres">
      <dgm:prSet presAssocID="{37BF437A-3CC5-45F0-820B-0250FEF6825F}" presName="rootConnector" presStyleLbl="node1" presStyleIdx="1" presStyleCnt="3"/>
      <dgm:spPr/>
    </dgm:pt>
    <dgm:pt modelId="{33119E6B-DCB8-4068-8D00-0FD8FBAB6B63}" type="pres">
      <dgm:prSet presAssocID="{37BF437A-3CC5-45F0-820B-0250FEF6825F}" presName="childShape" presStyleCnt="0"/>
      <dgm:spPr/>
    </dgm:pt>
    <dgm:pt modelId="{5D0EC3DA-B4B0-4436-9B4D-AF5933D81CE9}" type="pres">
      <dgm:prSet presAssocID="{F47288FF-98A5-49B3-9E0F-5F8077D85131}" presName="Name13" presStyleLbl="parChTrans1D2" presStyleIdx="2" presStyleCnt="6"/>
      <dgm:spPr/>
    </dgm:pt>
    <dgm:pt modelId="{65E491F0-7C24-40F2-9EB3-D1D566DD2C06}" type="pres">
      <dgm:prSet presAssocID="{DED5ADC1-6687-4E15-8ABA-35B33C3F0ED3}" presName="childText" presStyleLbl="bgAcc1" presStyleIdx="2" presStyleCnt="6">
        <dgm:presLayoutVars>
          <dgm:bulletEnabled val="1"/>
        </dgm:presLayoutVars>
      </dgm:prSet>
      <dgm:spPr/>
    </dgm:pt>
    <dgm:pt modelId="{74C096B1-25A7-4F9D-9760-CF351DDC5474}" type="pres">
      <dgm:prSet presAssocID="{FC5B23A7-5A34-4D47-938D-01D4B291D3DE}" presName="Name13" presStyleLbl="parChTrans1D2" presStyleIdx="3" presStyleCnt="6"/>
      <dgm:spPr/>
    </dgm:pt>
    <dgm:pt modelId="{DC7C1CDA-6BEE-4E56-8F2F-8A537A73A48F}" type="pres">
      <dgm:prSet presAssocID="{21C243CF-30D6-44EF-961A-4CD79E58A21E}" presName="childText" presStyleLbl="bgAcc1" presStyleIdx="3" presStyleCnt="6">
        <dgm:presLayoutVars>
          <dgm:bulletEnabled val="1"/>
        </dgm:presLayoutVars>
      </dgm:prSet>
      <dgm:spPr/>
    </dgm:pt>
    <dgm:pt modelId="{CAB977AA-CB6E-4509-8A2C-E8EB2EED452A}" type="pres">
      <dgm:prSet presAssocID="{96C60E92-4C32-40B9-A9D1-176F330FAE6D}" presName="root" presStyleCnt="0"/>
      <dgm:spPr/>
    </dgm:pt>
    <dgm:pt modelId="{DCC91FD4-B18C-4C64-BC3B-1B57A6A1FCB3}" type="pres">
      <dgm:prSet presAssocID="{96C60E92-4C32-40B9-A9D1-176F330FAE6D}" presName="rootComposite" presStyleCnt="0"/>
      <dgm:spPr/>
    </dgm:pt>
    <dgm:pt modelId="{5471AD89-0C2A-4B2F-B2AD-405FD31B2BEC}" type="pres">
      <dgm:prSet presAssocID="{96C60E92-4C32-40B9-A9D1-176F330FAE6D}" presName="rootText" presStyleLbl="node1" presStyleIdx="2" presStyleCnt="3"/>
      <dgm:spPr/>
    </dgm:pt>
    <dgm:pt modelId="{17E3EF9C-2718-4FD2-8C36-8D4C8F693CCA}" type="pres">
      <dgm:prSet presAssocID="{96C60E92-4C32-40B9-A9D1-176F330FAE6D}" presName="rootConnector" presStyleLbl="node1" presStyleIdx="2" presStyleCnt="3"/>
      <dgm:spPr/>
    </dgm:pt>
    <dgm:pt modelId="{94E9FD9E-D1EC-46B6-BCBF-115CD4BAB1C3}" type="pres">
      <dgm:prSet presAssocID="{96C60E92-4C32-40B9-A9D1-176F330FAE6D}" presName="childShape" presStyleCnt="0"/>
      <dgm:spPr/>
    </dgm:pt>
    <dgm:pt modelId="{4D9B1CE6-6724-4C4C-BBBB-6040938FA881}" type="pres">
      <dgm:prSet presAssocID="{7077DB37-17AE-4FA8-AAF7-9F25BD8628A7}" presName="Name13" presStyleLbl="parChTrans1D2" presStyleIdx="4" presStyleCnt="6"/>
      <dgm:spPr/>
    </dgm:pt>
    <dgm:pt modelId="{224A875D-3AE5-45AB-B64E-74903AC72B03}" type="pres">
      <dgm:prSet presAssocID="{6061AB09-DCAD-4E73-8E0A-9BF4589F7981}" presName="childText" presStyleLbl="bgAcc1" presStyleIdx="4" presStyleCnt="6">
        <dgm:presLayoutVars>
          <dgm:bulletEnabled val="1"/>
        </dgm:presLayoutVars>
      </dgm:prSet>
      <dgm:spPr/>
    </dgm:pt>
    <dgm:pt modelId="{37D43A27-A3A7-4436-9C34-A868E3D8BE8C}" type="pres">
      <dgm:prSet presAssocID="{399AFB5E-355C-44A4-A3BD-A00C577FAF8A}" presName="Name13" presStyleLbl="parChTrans1D2" presStyleIdx="5" presStyleCnt="6"/>
      <dgm:spPr/>
    </dgm:pt>
    <dgm:pt modelId="{C31F1B85-9D09-4F07-B3B0-558FE0C1040E}" type="pres">
      <dgm:prSet presAssocID="{CE5C14B8-1AF7-4EBE-93C0-94637AD86D9C}" presName="childText" presStyleLbl="bgAcc1" presStyleIdx="5" presStyleCnt="6">
        <dgm:presLayoutVars>
          <dgm:bulletEnabled val="1"/>
        </dgm:presLayoutVars>
      </dgm:prSet>
      <dgm:spPr/>
    </dgm:pt>
  </dgm:ptLst>
  <dgm:cxnLst>
    <dgm:cxn modelId="{F3BF6603-5452-4025-A415-6ADEC680467B}" type="presOf" srcId="{21C243CF-30D6-44EF-961A-4CD79E58A21E}" destId="{DC7C1CDA-6BEE-4E56-8F2F-8A537A73A48F}" srcOrd="0" destOrd="0" presId="urn:microsoft.com/office/officeart/2005/8/layout/hierarchy3"/>
    <dgm:cxn modelId="{14B0471A-2CF0-406B-A3DB-A7795D5B7956}" srcId="{D5045D64-FA62-4044-8A77-1E9ECF966D2A}" destId="{37BF437A-3CC5-45F0-820B-0250FEF6825F}" srcOrd="1" destOrd="0" parTransId="{CC565052-3B3E-4259-B0D2-DBC605AD433D}" sibTransId="{57AFEB83-4167-4DFD-9C32-2B04D9421468}"/>
    <dgm:cxn modelId="{8FA2022C-6ADC-4A78-B787-6E0D0DD0F41A}" type="presOf" srcId="{CE5C14B8-1AF7-4EBE-93C0-94637AD86D9C}" destId="{C31F1B85-9D09-4F07-B3B0-558FE0C1040E}" srcOrd="0" destOrd="0" presId="urn:microsoft.com/office/officeart/2005/8/layout/hierarchy3"/>
    <dgm:cxn modelId="{266FF52F-56DC-42A6-9D45-BA192E3A250D}" type="presOf" srcId="{B3898F12-795C-4477-ACBA-F31D2C5A2564}" destId="{A98E24A0-7FED-4A44-A8A6-746F015EAADB}" srcOrd="0" destOrd="0" presId="urn:microsoft.com/office/officeart/2005/8/layout/hierarchy3"/>
    <dgm:cxn modelId="{AEE96366-336E-4165-933F-A93921A36487}" type="presOf" srcId="{399AFB5E-355C-44A4-A3BD-A00C577FAF8A}" destId="{37D43A27-A3A7-4436-9C34-A868E3D8BE8C}" srcOrd="0" destOrd="0" presId="urn:microsoft.com/office/officeart/2005/8/layout/hierarchy3"/>
    <dgm:cxn modelId="{97C81268-9006-4E9C-AD02-E7B11E757C92}" type="presOf" srcId="{37BF437A-3CC5-45F0-820B-0250FEF6825F}" destId="{D02411B8-E8A0-4720-8669-6FCC7E8B535B}" srcOrd="0" destOrd="0" presId="urn:microsoft.com/office/officeart/2005/8/layout/hierarchy3"/>
    <dgm:cxn modelId="{F013D56A-4A3D-4837-BCD9-D26783BA19EB}" type="presOf" srcId="{F47288FF-98A5-49B3-9E0F-5F8077D85131}" destId="{5D0EC3DA-B4B0-4436-9B4D-AF5933D81CE9}" srcOrd="0" destOrd="0" presId="urn:microsoft.com/office/officeart/2005/8/layout/hierarchy3"/>
    <dgm:cxn modelId="{3D5DEA6C-6410-4B1D-9D75-B14858472E45}" type="presOf" srcId="{684F5A1D-FAE7-46FA-A0AB-E65AB1853462}" destId="{238D3944-72BF-4526-B826-65B847F47531}" srcOrd="0" destOrd="0" presId="urn:microsoft.com/office/officeart/2005/8/layout/hierarchy3"/>
    <dgm:cxn modelId="{B99D3E4D-A493-43FC-A595-83C3D561717C}" type="presOf" srcId="{D5045D64-FA62-4044-8A77-1E9ECF966D2A}" destId="{BCB1E548-5587-458F-8C01-F8972E9DB6A7}" srcOrd="0" destOrd="0" presId="urn:microsoft.com/office/officeart/2005/8/layout/hierarchy3"/>
    <dgm:cxn modelId="{553BAA71-5772-49DB-957C-87D394296707}" type="presOf" srcId="{7077DB37-17AE-4FA8-AAF7-9F25BD8628A7}" destId="{4D9B1CE6-6724-4C4C-BBBB-6040938FA881}" srcOrd="0" destOrd="0" presId="urn:microsoft.com/office/officeart/2005/8/layout/hierarchy3"/>
    <dgm:cxn modelId="{48EE9E58-0355-49AF-9ED7-B3EEC083A2D8}" srcId="{193B383C-5663-49F4-B640-0C5EDC335A99}" destId="{684F5A1D-FAE7-46FA-A0AB-E65AB1853462}" srcOrd="1" destOrd="0" parTransId="{373A5CFB-CA2A-479A-A715-98524F664682}" sibTransId="{AE2AB98B-6B0F-4F5A-A2A9-D0EB28336E97}"/>
    <dgm:cxn modelId="{4B8CBE78-92B0-4CA3-9CBD-81D9105D8641}" type="presOf" srcId="{193B383C-5663-49F4-B640-0C5EDC335A99}" destId="{A5F696C3-9FA0-4E61-8AFD-3B39D881F6C7}" srcOrd="0" destOrd="0" presId="urn:microsoft.com/office/officeart/2005/8/layout/hierarchy3"/>
    <dgm:cxn modelId="{4775BF79-0FA9-4B3C-8897-B01B67260CCB}" srcId="{96C60E92-4C32-40B9-A9D1-176F330FAE6D}" destId="{6061AB09-DCAD-4E73-8E0A-9BF4589F7981}" srcOrd="0" destOrd="0" parTransId="{7077DB37-17AE-4FA8-AAF7-9F25BD8628A7}" sibTransId="{108B1A89-46BA-4D30-93E6-5BB390F23D66}"/>
    <dgm:cxn modelId="{145CAD7B-5197-4E3A-B732-780A76918CDB}" type="presOf" srcId="{6061AB09-DCAD-4E73-8E0A-9BF4589F7981}" destId="{224A875D-3AE5-45AB-B64E-74903AC72B03}" srcOrd="0" destOrd="0" presId="urn:microsoft.com/office/officeart/2005/8/layout/hierarchy3"/>
    <dgm:cxn modelId="{9FA2DA89-5EB2-410C-B126-F551D76D5E7C}" srcId="{D5045D64-FA62-4044-8A77-1E9ECF966D2A}" destId="{193B383C-5663-49F4-B640-0C5EDC335A99}" srcOrd="0" destOrd="0" parTransId="{104D6828-7CE3-4E82-B4E5-78DD1A793892}" sibTransId="{C46DEE6A-809D-4E97-9B92-2EAF64FDD5DF}"/>
    <dgm:cxn modelId="{946C1F8C-C1F6-4F02-9017-9ED41498CB28}" type="presOf" srcId="{63912FBD-14EA-46D6-A19F-D1B98A1DB29A}" destId="{2A905A53-BEDD-4CD1-A5D6-09CDEF842796}" srcOrd="0" destOrd="0" presId="urn:microsoft.com/office/officeart/2005/8/layout/hierarchy3"/>
    <dgm:cxn modelId="{BDB97796-E9D4-4F6E-92D0-4B85A0D71C97}" srcId="{37BF437A-3CC5-45F0-820B-0250FEF6825F}" destId="{DED5ADC1-6687-4E15-8ABA-35B33C3F0ED3}" srcOrd="0" destOrd="0" parTransId="{F47288FF-98A5-49B3-9E0F-5F8077D85131}" sibTransId="{0774BEFB-AF76-4F1F-8B25-4B5AFFCA541C}"/>
    <dgm:cxn modelId="{ACFC7199-2116-4ED5-93F9-9072DA6EDECE}" type="presOf" srcId="{193B383C-5663-49F4-B640-0C5EDC335A99}" destId="{513A80EF-0869-4746-9EF7-693CCD71023C}" srcOrd="1" destOrd="0" presId="urn:microsoft.com/office/officeart/2005/8/layout/hierarchy3"/>
    <dgm:cxn modelId="{1A61D8A1-9CA1-43CD-8478-718D9062FC7F}" type="presOf" srcId="{37BF437A-3CC5-45F0-820B-0250FEF6825F}" destId="{A5B91408-3EFD-4C16-8442-93BC6796FF96}" srcOrd="1" destOrd="0" presId="urn:microsoft.com/office/officeart/2005/8/layout/hierarchy3"/>
    <dgm:cxn modelId="{A79D5EB3-CC0C-4929-92A9-A2FAE321DADA}" type="presOf" srcId="{DED5ADC1-6687-4E15-8ABA-35B33C3F0ED3}" destId="{65E491F0-7C24-40F2-9EB3-D1D566DD2C06}" srcOrd="0" destOrd="0" presId="urn:microsoft.com/office/officeart/2005/8/layout/hierarchy3"/>
    <dgm:cxn modelId="{A1637BB6-E33A-4F2B-95A4-16AB81770FDB}" type="presOf" srcId="{96C60E92-4C32-40B9-A9D1-176F330FAE6D}" destId="{5471AD89-0C2A-4B2F-B2AD-405FD31B2BEC}" srcOrd="0" destOrd="0" presId="urn:microsoft.com/office/officeart/2005/8/layout/hierarchy3"/>
    <dgm:cxn modelId="{5B51A2BC-DB8F-468B-B60D-F34B3D3BC05D}" srcId="{37BF437A-3CC5-45F0-820B-0250FEF6825F}" destId="{21C243CF-30D6-44EF-961A-4CD79E58A21E}" srcOrd="1" destOrd="0" parTransId="{FC5B23A7-5A34-4D47-938D-01D4B291D3DE}" sibTransId="{1226544A-8A70-44FE-8386-0DA304828F50}"/>
    <dgm:cxn modelId="{C383F1C4-925F-4F9F-B7B2-E71D2D40D2F3}" type="presOf" srcId="{373A5CFB-CA2A-479A-A715-98524F664682}" destId="{FDE7FC3F-41CA-4A3D-BADA-85DB387D3C7A}" srcOrd="0" destOrd="0" presId="urn:microsoft.com/office/officeart/2005/8/layout/hierarchy3"/>
    <dgm:cxn modelId="{68A21ECE-AF61-42EB-B35B-BD6112AF3EA8}" srcId="{D5045D64-FA62-4044-8A77-1E9ECF966D2A}" destId="{96C60E92-4C32-40B9-A9D1-176F330FAE6D}" srcOrd="2" destOrd="0" parTransId="{299E7D6F-6E40-4F98-B83B-B32B02BE3042}" sibTransId="{C111446E-DF13-4533-9C0F-B8FA3151F8D8}"/>
    <dgm:cxn modelId="{393872D5-182C-4977-A7DA-D7E2C47A1B50}" srcId="{193B383C-5663-49F4-B640-0C5EDC335A99}" destId="{B3898F12-795C-4477-ACBA-F31D2C5A2564}" srcOrd="0" destOrd="0" parTransId="{63912FBD-14EA-46D6-A19F-D1B98A1DB29A}" sibTransId="{84C60363-DE19-4404-A4F4-21A256AC726C}"/>
    <dgm:cxn modelId="{D993D0E0-CA19-4E40-BC17-8092264457EE}" type="presOf" srcId="{96C60E92-4C32-40B9-A9D1-176F330FAE6D}" destId="{17E3EF9C-2718-4FD2-8C36-8D4C8F693CCA}" srcOrd="1" destOrd="0" presId="urn:microsoft.com/office/officeart/2005/8/layout/hierarchy3"/>
    <dgm:cxn modelId="{EF9433E3-B09A-4E6B-9B29-EF03E8ABC35D}" srcId="{96C60E92-4C32-40B9-A9D1-176F330FAE6D}" destId="{CE5C14B8-1AF7-4EBE-93C0-94637AD86D9C}" srcOrd="1" destOrd="0" parTransId="{399AFB5E-355C-44A4-A3BD-A00C577FAF8A}" sibTransId="{FDAB64F8-29D9-4587-B642-38A2CB36C143}"/>
    <dgm:cxn modelId="{FE8A3FF9-2104-46ED-AA54-ADD338413DAE}" type="presOf" srcId="{FC5B23A7-5A34-4D47-938D-01D4B291D3DE}" destId="{74C096B1-25A7-4F9D-9760-CF351DDC5474}" srcOrd="0" destOrd="0" presId="urn:microsoft.com/office/officeart/2005/8/layout/hierarchy3"/>
    <dgm:cxn modelId="{D9499A68-E47E-4DE8-A91A-5217771E4BE3}" type="presParOf" srcId="{BCB1E548-5587-458F-8C01-F8972E9DB6A7}" destId="{E723A3D5-C86C-4D25-B75F-0D831093C1F9}" srcOrd="0" destOrd="0" presId="urn:microsoft.com/office/officeart/2005/8/layout/hierarchy3"/>
    <dgm:cxn modelId="{CB3FBC66-EBAD-4E50-A206-356AB4F43995}" type="presParOf" srcId="{E723A3D5-C86C-4D25-B75F-0D831093C1F9}" destId="{ED07B39C-8CB9-4D08-8868-64ADCDDE52F2}" srcOrd="0" destOrd="0" presId="urn:microsoft.com/office/officeart/2005/8/layout/hierarchy3"/>
    <dgm:cxn modelId="{513CFF08-C120-466E-B2EA-423811C18D3E}" type="presParOf" srcId="{ED07B39C-8CB9-4D08-8868-64ADCDDE52F2}" destId="{A5F696C3-9FA0-4E61-8AFD-3B39D881F6C7}" srcOrd="0" destOrd="0" presId="urn:microsoft.com/office/officeart/2005/8/layout/hierarchy3"/>
    <dgm:cxn modelId="{6D4A439D-41C6-44F1-9E21-9F54ECEE9F71}" type="presParOf" srcId="{ED07B39C-8CB9-4D08-8868-64ADCDDE52F2}" destId="{513A80EF-0869-4746-9EF7-693CCD71023C}" srcOrd="1" destOrd="0" presId="urn:microsoft.com/office/officeart/2005/8/layout/hierarchy3"/>
    <dgm:cxn modelId="{6BA25701-E0C6-4441-BF3D-4C295E2CC6F6}" type="presParOf" srcId="{E723A3D5-C86C-4D25-B75F-0D831093C1F9}" destId="{952E8E3A-361A-4B4A-9277-B1A7B49F1689}" srcOrd="1" destOrd="0" presId="urn:microsoft.com/office/officeart/2005/8/layout/hierarchy3"/>
    <dgm:cxn modelId="{57A46254-9EA9-4BB0-9E30-6F0256B84C21}" type="presParOf" srcId="{952E8E3A-361A-4B4A-9277-B1A7B49F1689}" destId="{2A905A53-BEDD-4CD1-A5D6-09CDEF842796}" srcOrd="0" destOrd="0" presId="urn:microsoft.com/office/officeart/2005/8/layout/hierarchy3"/>
    <dgm:cxn modelId="{DD85DCC4-4356-447E-922E-1FFFD1171E6B}" type="presParOf" srcId="{952E8E3A-361A-4B4A-9277-B1A7B49F1689}" destId="{A98E24A0-7FED-4A44-A8A6-746F015EAADB}" srcOrd="1" destOrd="0" presId="urn:microsoft.com/office/officeart/2005/8/layout/hierarchy3"/>
    <dgm:cxn modelId="{9FDB7868-9063-4B30-A721-177836CB40D2}" type="presParOf" srcId="{952E8E3A-361A-4B4A-9277-B1A7B49F1689}" destId="{FDE7FC3F-41CA-4A3D-BADA-85DB387D3C7A}" srcOrd="2" destOrd="0" presId="urn:microsoft.com/office/officeart/2005/8/layout/hierarchy3"/>
    <dgm:cxn modelId="{4C360152-F95B-4A5C-8758-6AF1CC64D4F3}" type="presParOf" srcId="{952E8E3A-361A-4B4A-9277-B1A7B49F1689}" destId="{238D3944-72BF-4526-B826-65B847F47531}" srcOrd="3" destOrd="0" presId="urn:microsoft.com/office/officeart/2005/8/layout/hierarchy3"/>
    <dgm:cxn modelId="{C0199B3B-882D-4EE7-B3E7-DE26E0D624E0}" type="presParOf" srcId="{BCB1E548-5587-458F-8C01-F8972E9DB6A7}" destId="{50B7C41F-1C3A-44D2-A978-FF21F04B9D12}" srcOrd="1" destOrd="0" presId="urn:microsoft.com/office/officeart/2005/8/layout/hierarchy3"/>
    <dgm:cxn modelId="{11013C79-2411-4947-9700-D900E307E1A2}" type="presParOf" srcId="{50B7C41F-1C3A-44D2-A978-FF21F04B9D12}" destId="{CA9AAE29-6BB5-4A86-B4D8-78172E4F70D4}" srcOrd="0" destOrd="0" presId="urn:microsoft.com/office/officeart/2005/8/layout/hierarchy3"/>
    <dgm:cxn modelId="{1AA42112-D313-48CA-89DB-86F296565C42}" type="presParOf" srcId="{CA9AAE29-6BB5-4A86-B4D8-78172E4F70D4}" destId="{D02411B8-E8A0-4720-8669-6FCC7E8B535B}" srcOrd="0" destOrd="0" presId="urn:microsoft.com/office/officeart/2005/8/layout/hierarchy3"/>
    <dgm:cxn modelId="{04F6A7A2-2F1A-4703-A041-9A27449B0A4E}" type="presParOf" srcId="{CA9AAE29-6BB5-4A86-B4D8-78172E4F70D4}" destId="{A5B91408-3EFD-4C16-8442-93BC6796FF96}" srcOrd="1" destOrd="0" presId="urn:microsoft.com/office/officeart/2005/8/layout/hierarchy3"/>
    <dgm:cxn modelId="{858AFC9B-7C3F-462E-B0A7-D87FD5258483}" type="presParOf" srcId="{50B7C41F-1C3A-44D2-A978-FF21F04B9D12}" destId="{33119E6B-DCB8-4068-8D00-0FD8FBAB6B63}" srcOrd="1" destOrd="0" presId="urn:microsoft.com/office/officeart/2005/8/layout/hierarchy3"/>
    <dgm:cxn modelId="{E2473B1C-64AA-46F2-9CD9-99E87E0B76E2}" type="presParOf" srcId="{33119E6B-DCB8-4068-8D00-0FD8FBAB6B63}" destId="{5D0EC3DA-B4B0-4436-9B4D-AF5933D81CE9}" srcOrd="0" destOrd="0" presId="urn:microsoft.com/office/officeart/2005/8/layout/hierarchy3"/>
    <dgm:cxn modelId="{56E9DB15-88E3-4539-8D48-5B1CFECEEF20}" type="presParOf" srcId="{33119E6B-DCB8-4068-8D00-0FD8FBAB6B63}" destId="{65E491F0-7C24-40F2-9EB3-D1D566DD2C06}" srcOrd="1" destOrd="0" presId="urn:microsoft.com/office/officeart/2005/8/layout/hierarchy3"/>
    <dgm:cxn modelId="{D6D05FB3-56B6-4CD6-9DC7-ABD7861ED3D9}" type="presParOf" srcId="{33119E6B-DCB8-4068-8D00-0FD8FBAB6B63}" destId="{74C096B1-25A7-4F9D-9760-CF351DDC5474}" srcOrd="2" destOrd="0" presId="urn:microsoft.com/office/officeart/2005/8/layout/hierarchy3"/>
    <dgm:cxn modelId="{D88B994D-74C3-4BAD-AF40-90FBAEFCB5A7}" type="presParOf" srcId="{33119E6B-DCB8-4068-8D00-0FD8FBAB6B63}" destId="{DC7C1CDA-6BEE-4E56-8F2F-8A537A73A48F}" srcOrd="3" destOrd="0" presId="urn:microsoft.com/office/officeart/2005/8/layout/hierarchy3"/>
    <dgm:cxn modelId="{A44CF346-5E6A-4CE6-9F7A-E053FAA094CE}" type="presParOf" srcId="{BCB1E548-5587-458F-8C01-F8972E9DB6A7}" destId="{CAB977AA-CB6E-4509-8A2C-E8EB2EED452A}" srcOrd="2" destOrd="0" presId="urn:microsoft.com/office/officeart/2005/8/layout/hierarchy3"/>
    <dgm:cxn modelId="{8136C7E2-EFD3-4794-9627-3F5743BA6561}" type="presParOf" srcId="{CAB977AA-CB6E-4509-8A2C-E8EB2EED452A}" destId="{DCC91FD4-B18C-4C64-BC3B-1B57A6A1FCB3}" srcOrd="0" destOrd="0" presId="urn:microsoft.com/office/officeart/2005/8/layout/hierarchy3"/>
    <dgm:cxn modelId="{650D17E3-6F8E-48B8-936E-E0493F8F102A}" type="presParOf" srcId="{DCC91FD4-B18C-4C64-BC3B-1B57A6A1FCB3}" destId="{5471AD89-0C2A-4B2F-B2AD-405FD31B2BEC}" srcOrd="0" destOrd="0" presId="urn:microsoft.com/office/officeart/2005/8/layout/hierarchy3"/>
    <dgm:cxn modelId="{B594758C-1FDB-46BC-9795-C95E0E4DF17E}" type="presParOf" srcId="{DCC91FD4-B18C-4C64-BC3B-1B57A6A1FCB3}" destId="{17E3EF9C-2718-4FD2-8C36-8D4C8F693CCA}" srcOrd="1" destOrd="0" presId="urn:microsoft.com/office/officeart/2005/8/layout/hierarchy3"/>
    <dgm:cxn modelId="{E74B8BC8-FD65-4464-89E2-DC3D91B74DA6}" type="presParOf" srcId="{CAB977AA-CB6E-4509-8A2C-E8EB2EED452A}" destId="{94E9FD9E-D1EC-46B6-BCBF-115CD4BAB1C3}" srcOrd="1" destOrd="0" presId="urn:microsoft.com/office/officeart/2005/8/layout/hierarchy3"/>
    <dgm:cxn modelId="{550C5C27-ACAD-4229-AD8F-108577FA91E1}" type="presParOf" srcId="{94E9FD9E-D1EC-46B6-BCBF-115CD4BAB1C3}" destId="{4D9B1CE6-6724-4C4C-BBBB-6040938FA881}" srcOrd="0" destOrd="0" presId="urn:microsoft.com/office/officeart/2005/8/layout/hierarchy3"/>
    <dgm:cxn modelId="{90DA9C43-6D79-48C8-83E5-C441539A2FA6}" type="presParOf" srcId="{94E9FD9E-D1EC-46B6-BCBF-115CD4BAB1C3}" destId="{224A875D-3AE5-45AB-B64E-74903AC72B03}" srcOrd="1" destOrd="0" presId="urn:microsoft.com/office/officeart/2005/8/layout/hierarchy3"/>
    <dgm:cxn modelId="{7FD41C4A-1381-46BC-9565-39ADA28E7100}" type="presParOf" srcId="{94E9FD9E-D1EC-46B6-BCBF-115CD4BAB1C3}" destId="{37D43A27-A3A7-4436-9C34-A868E3D8BE8C}" srcOrd="2" destOrd="0" presId="urn:microsoft.com/office/officeart/2005/8/layout/hierarchy3"/>
    <dgm:cxn modelId="{A4B29C6F-B035-4469-B78B-854B5436FA82}" type="presParOf" srcId="{94E9FD9E-D1EC-46B6-BCBF-115CD4BAB1C3}" destId="{C31F1B85-9D09-4F07-B3B0-558FE0C1040E}" srcOrd="3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2CF48A5-0DE0-4892-B477-F4C9F3C0F5C4}" type="doc">
      <dgm:prSet loTypeId="urn:microsoft.com/office/officeart/2005/8/layout/funnel1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F508E125-C86C-4DF4-86BB-542D51189D5E}">
      <dgm:prSet phldrT="[텍스트]"/>
      <dgm:spPr/>
      <dgm:t>
        <a:bodyPr/>
        <a:lstStyle/>
        <a:p>
          <a:pPr latinLnBrk="1"/>
          <a:r>
            <a:rPr lang="ko-KR" altLang="en-US" dirty="0"/>
            <a:t>문맥 이해도</a:t>
          </a:r>
        </a:p>
      </dgm:t>
    </dgm:pt>
    <dgm:pt modelId="{6E41B1FD-A02D-40F5-B4E7-93C95BDBE6E2}" type="parTrans" cxnId="{DB15776D-6EC4-467B-88F9-420C27B46C15}">
      <dgm:prSet/>
      <dgm:spPr/>
      <dgm:t>
        <a:bodyPr/>
        <a:lstStyle/>
        <a:p>
          <a:pPr latinLnBrk="1"/>
          <a:endParaRPr lang="ko-KR" altLang="en-US"/>
        </a:p>
      </dgm:t>
    </dgm:pt>
    <dgm:pt modelId="{E0EB46AB-D8F9-4F5B-B2A9-3918EB187D2E}" type="sibTrans" cxnId="{DB15776D-6EC4-467B-88F9-420C27B46C15}">
      <dgm:prSet/>
      <dgm:spPr/>
      <dgm:t>
        <a:bodyPr/>
        <a:lstStyle/>
        <a:p>
          <a:pPr latinLnBrk="1"/>
          <a:endParaRPr lang="ko-KR" altLang="en-US"/>
        </a:p>
      </dgm:t>
    </dgm:pt>
    <dgm:pt modelId="{70E7EAB4-00BC-4482-AAAA-1DD955FDF6AB}">
      <dgm:prSet phldrT="[텍스트]"/>
      <dgm:spPr/>
      <dgm:t>
        <a:bodyPr/>
        <a:lstStyle/>
        <a:p>
          <a:pPr latinLnBrk="1"/>
          <a:r>
            <a:rPr lang="ko-KR" altLang="en-US" dirty="0"/>
            <a:t>긴 문장 처리</a:t>
          </a:r>
        </a:p>
      </dgm:t>
    </dgm:pt>
    <dgm:pt modelId="{7D89D41E-9D50-47C1-A70D-8C4FB6FA91BD}" type="parTrans" cxnId="{4366F7C2-D125-46B2-8B95-2180865D7882}">
      <dgm:prSet/>
      <dgm:spPr/>
      <dgm:t>
        <a:bodyPr/>
        <a:lstStyle/>
        <a:p>
          <a:pPr latinLnBrk="1"/>
          <a:endParaRPr lang="ko-KR" altLang="en-US"/>
        </a:p>
      </dgm:t>
    </dgm:pt>
    <dgm:pt modelId="{AF903A69-8BD2-45F5-960A-3F2805ACBE90}" type="sibTrans" cxnId="{4366F7C2-D125-46B2-8B95-2180865D7882}">
      <dgm:prSet/>
      <dgm:spPr/>
      <dgm:t>
        <a:bodyPr/>
        <a:lstStyle/>
        <a:p>
          <a:pPr latinLnBrk="1"/>
          <a:endParaRPr lang="ko-KR" altLang="en-US"/>
        </a:p>
      </dgm:t>
    </dgm:pt>
    <dgm:pt modelId="{CF01C463-DD42-4527-8709-984552EBC4D1}">
      <dgm:prSet phldrT="[텍스트]"/>
      <dgm:spPr/>
      <dgm:t>
        <a:bodyPr/>
        <a:lstStyle/>
        <a:p>
          <a:pPr latinLnBrk="1"/>
          <a:r>
            <a:rPr lang="ko-KR" altLang="en-US" dirty="0"/>
            <a:t>다의어 처리</a:t>
          </a:r>
        </a:p>
      </dgm:t>
    </dgm:pt>
    <dgm:pt modelId="{AA3D15CA-B3CA-477E-9887-F237F52B1CCC}" type="parTrans" cxnId="{DCF69049-D4E9-4E7F-B098-C7E92D9E54BE}">
      <dgm:prSet/>
      <dgm:spPr/>
      <dgm:t>
        <a:bodyPr/>
        <a:lstStyle/>
        <a:p>
          <a:pPr latinLnBrk="1"/>
          <a:endParaRPr lang="ko-KR" altLang="en-US"/>
        </a:p>
      </dgm:t>
    </dgm:pt>
    <dgm:pt modelId="{5E1BECAC-B75B-42D1-9F1F-41691658A0E0}" type="sibTrans" cxnId="{DCF69049-D4E9-4E7F-B098-C7E92D9E54BE}">
      <dgm:prSet/>
      <dgm:spPr/>
      <dgm:t>
        <a:bodyPr/>
        <a:lstStyle/>
        <a:p>
          <a:pPr latinLnBrk="1"/>
          <a:endParaRPr lang="ko-KR" altLang="en-US"/>
        </a:p>
      </dgm:t>
    </dgm:pt>
    <dgm:pt modelId="{06A8EDC4-6131-4C78-866D-0E231A8848D7}">
      <dgm:prSet phldrT="[텍스트]" custT="1"/>
      <dgm:spPr/>
      <dgm:t>
        <a:bodyPr/>
        <a:lstStyle/>
        <a:p>
          <a:pPr latinLnBrk="1"/>
          <a:r>
            <a:rPr lang="en-US" altLang="ko-KR" sz="2400" dirty="0">
              <a:latin typeface="+mj-ea"/>
              <a:ea typeface="+mj-ea"/>
            </a:rPr>
            <a:t>“</a:t>
          </a:r>
          <a:r>
            <a:rPr lang="en-US" altLang="en-US" sz="2400" dirty="0" err="1">
              <a:latin typeface="+mj-ea"/>
              <a:ea typeface="+mj-ea"/>
            </a:rPr>
            <a:t>SRoBERTa</a:t>
          </a:r>
          <a:r>
            <a:rPr lang="ko-KR" altLang="en-US" sz="2400" dirty="0">
              <a:latin typeface="+mj-ea"/>
              <a:ea typeface="+mj-ea"/>
            </a:rPr>
            <a:t>는 한글 가짜뉴스 탐지에서 뛰어난 잠재력을 보여줌</a:t>
          </a:r>
          <a:r>
            <a:rPr lang="en-US" altLang="ko-KR" sz="2400" dirty="0">
              <a:latin typeface="+mj-ea"/>
              <a:ea typeface="+mj-ea"/>
            </a:rPr>
            <a:t>”</a:t>
          </a:r>
          <a:endParaRPr lang="ko-KR" altLang="en-US" sz="2400" dirty="0">
            <a:latin typeface="+mj-ea"/>
            <a:ea typeface="+mj-ea"/>
          </a:endParaRPr>
        </a:p>
      </dgm:t>
    </dgm:pt>
    <dgm:pt modelId="{6CE1D317-7569-43A8-9662-B1C1F7CD6E7E}" type="parTrans" cxnId="{504B31A0-CE11-41CB-9A80-115A37C60FCA}">
      <dgm:prSet/>
      <dgm:spPr/>
      <dgm:t>
        <a:bodyPr/>
        <a:lstStyle/>
        <a:p>
          <a:pPr latinLnBrk="1"/>
          <a:endParaRPr lang="ko-KR" altLang="en-US"/>
        </a:p>
      </dgm:t>
    </dgm:pt>
    <dgm:pt modelId="{1664C024-1D84-44BA-9336-FA7B4D2F66DC}" type="sibTrans" cxnId="{504B31A0-CE11-41CB-9A80-115A37C60FCA}">
      <dgm:prSet/>
      <dgm:spPr/>
      <dgm:t>
        <a:bodyPr/>
        <a:lstStyle/>
        <a:p>
          <a:pPr latinLnBrk="1"/>
          <a:endParaRPr lang="ko-KR" altLang="en-US"/>
        </a:p>
      </dgm:t>
    </dgm:pt>
    <dgm:pt modelId="{8E33746E-946B-4473-89AE-C45023C5530A}" type="pres">
      <dgm:prSet presAssocID="{32CF48A5-0DE0-4892-B477-F4C9F3C0F5C4}" presName="Name0" presStyleCnt="0">
        <dgm:presLayoutVars>
          <dgm:chMax val="4"/>
          <dgm:resizeHandles val="exact"/>
        </dgm:presLayoutVars>
      </dgm:prSet>
      <dgm:spPr/>
    </dgm:pt>
    <dgm:pt modelId="{B5D9A02E-7D94-49CD-87B4-F37ED651A4DF}" type="pres">
      <dgm:prSet presAssocID="{32CF48A5-0DE0-4892-B477-F4C9F3C0F5C4}" presName="ellipse" presStyleLbl="trBgShp" presStyleIdx="0" presStyleCnt="1"/>
      <dgm:spPr/>
    </dgm:pt>
    <dgm:pt modelId="{5ED76FCD-7C22-41CE-88BF-0676DB5E8C11}" type="pres">
      <dgm:prSet presAssocID="{32CF48A5-0DE0-4892-B477-F4C9F3C0F5C4}" presName="arrow1" presStyleLbl="fgShp" presStyleIdx="0" presStyleCnt="1"/>
      <dgm:spPr/>
    </dgm:pt>
    <dgm:pt modelId="{80A9F7CF-818F-4714-A657-629529EE41F4}" type="pres">
      <dgm:prSet presAssocID="{32CF48A5-0DE0-4892-B477-F4C9F3C0F5C4}" presName="rectangle" presStyleLbl="revTx" presStyleIdx="0" presStyleCnt="1" custScaleX="121235">
        <dgm:presLayoutVars>
          <dgm:bulletEnabled val="1"/>
        </dgm:presLayoutVars>
      </dgm:prSet>
      <dgm:spPr/>
    </dgm:pt>
    <dgm:pt modelId="{FB0A0171-63B0-4C7F-B235-45D2F4E7406C}" type="pres">
      <dgm:prSet presAssocID="{70E7EAB4-00BC-4482-AAAA-1DD955FDF6AB}" presName="item1" presStyleLbl="node1" presStyleIdx="0" presStyleCnt="3">
        <dgm:presLayoutVars>
          <dgm:bulletEnabled val="1"/>
        </dgm:presLayoutVars>
      </dgm:prSet>
      <dgm:spPr/>
    </dgm:pt>
    <dgm:pt modelId="{F48B3DE3-5E92-4A01-826E-6EA9A5D62289}" type="pres">
      <dgm:prSet presAssocID="{CF01C463-DD42-4527-8709-984552EBC4D1}" presName="item2" presStyleLbl="node1" presStyleIdx="1" presStyleCnt="3">
        <dgm:presLayoutVars>
          <dgm:bulletEnabled val="1"/>
        </dgm:presLayoutVars>
      </dgm:prSet>
      <dgm:spPr/>
    </dgm:pt>
    <dgm:pt modelId="{ADD65CCF-A985-47B8-84C4-3A12C46E4E63}" type="pres">
      <dgm:prSet presAssocID="{06A8EDC4-6131-4C78-866D-0E231A8848D7}" presName="item3" presStyleLbl="node1" presStyleIdx="2" presStyleCnt="3">
        <dgm:presLayoutVars>
          <dgm:bulletEnabled val="1"/>
        </dgm:presLayoutVars>
      </dgm:prSet>
      <dgm:spPr/>
    </dgm:pt>
    <dgm:pt modelId="{9B696175-3186-4EF2-B0F4-18B5E21DAAF1}" type="pres">
      <dgm:prSet presAssocID="{32CF48A5-0DE0-4892-B477-F4C9F3C0F5C4}" presName="funnel" presStyleLbl="trAlignAcc1" presStyleIdx="0" presStyleCnt="1"/>
      <dgm:spPr/>
    </dgm:pt>
  </dgm:ptLst>
  <dgm:cxnLst>
    <dgm:cxn modelId="{DE31100B-1FEC-426A-A57C-E62A4F9AB006}" type="presOf" srcId="{70E7EAB4-00BC-4482-AAAA-1DD955FDF6AB}" destId="{F48B3DE3-5E92-4A01-826E-6EA9A5D62289}" srcOrd="0" destOrd="0" presId="urn:microsoft.com/office/officeart/2005/8/layout/funnel1"/>
    <dgm:cxn modelId="{A234741C-A596-4DE4-AA8F-9291B289C533}" type="presOf" srcId="{F508E125-C86C-4DF4-86BB-542D51189D5E}" destId="{ADD65CCF-A985-47B8-84C4-3A12C46E4E63}" srcOrd="0" destOrd="0" presId="urn:microsoft.com/office/officeart/2005/8/layout/funnel1"/>
    <dgm:cxn modelId="{C1373924-84C3-4036-A4E7-19688D0256E9}" type="presOf" srcId="{CF01C463-DD42-4527-8709-984552EBC4D1}" destId="{FB0A0171-63B0-4C7F-B235-45D2F4E7406C}" srcOrd="0" destOrd="0" presId="urn:microsoft.com/office/officeart/2005/8/layout/funnel1"/>
    <dgm:cxn modelId="{74AAA83B-9113-4E26-8CA1-54E22C1DC2C3}" type="presOf" srcId="{06A8EDC4-6131-4C78-866D-0E231A8848D7}" destId="{80A9F7CF-818F-4714-A657-629529EE41F4}" srcOrd="0" destOrd="0" presId="urn:microsoft.com/office/officeart/2005/8/layout/funnel1"/>
    <dgm:cxn modelId="{DCF69049-D4E9-4E7F-B098-C7E92D9E54BE}" srcId="{32CF48A5-0DE0-4892-B477-F4C9F3C0F5C4}" destId="{CF01C463-DD42-4527-8709-984552EBC4D1}" srcOrd="2" destOrd="0" parTransId="{AA3D15CA-B3CA-477E-9887-F237F52B1CCC}" sibTransId="{5E1BECAC-B75B-42D1-9F1F-41691658A0E0}"/>
    <dgm:cxn modelId="{DB15776D-6EC4-467B-88F9-420C27B46C15}" srcId="{32CF48A5-0DE0-4892-B477-F4C9F3C0F5C4}" destId="{F508E125-C86C-4DF4-86BB-542D51189D5E}" srcOrd="0" destOrd="0" parTransId="{6E41B1FD-A02D-40F5-B4E7-93C95BDBE6E2}" sibTransId="{E0EB46AB-D8F9-4F5B-B2A9-3918EB187D2E}"/>
    <dgm:cxn modelId="{504B31A0-CE11-41CB-9A80-115A37C60FCA}" srcId="{32CF48A5-0DE0-4892-B477-F4C9F3C0F5C4}" destId="{06A8EDC4-6131-4C78-866D-0E231A8848D7}" srcOrd="3" destOrd="0" parTransId="{6CE1D317-7569-43A8-9662-B1C1F7CD6E7E}" sibTransId="{1664C024-1D84-44BA-9336-FA7B4D2F66DC}"/>
    <dgm:cxn modelId="{4366F7C2-D125-46B2-8B95-2180865D7882}" srcId="{32CF48A5-0DE0-4892-B477-F4C9F3C0F5C4}" destId="{70E7EAB4-00BC-4482-AAAA-1DD955FDF6AB}" srcOrd="1" destOrd="0" parTransId="{7D89D41E-9D50-47C1-A70D-8C4FB6FA91BD}" sibTransId="{AF903A69-8BD2-45F5-960A-3F2805ACBE90}"/>
    <dgm:cxn modelId="{DFEE27C6-57A5-4168-A606-6672AC325BE2}" type="presOf" srcId="{32CF48A5-0DE0-4892-B477-F4C9F3C0F5C4}" destId="{8E33746E-946B-4473-89AE-C45023C5530A}" srcOrd="0" destOrd="0" presId="urn:microsoft.com/office/officeart/2005/8/layout/funnel1"/>
    <dgm:cxn modelId="{3744E667-E9CB-476F-BF45-88750DB3DC4C}" type="presParOf" srcId="{8E33746E-946B-4473-89AE-C45023C5530A}" destId="{B5D9A02E-7D94-49CD-87B4-F37ED651A4DF}" srcOrd="0" destOrd="0" presId="urn:microsoft.com/office/officeart/2005/8/layout/funnel1"/>
    <dgm:cxn modelId="{CE380028-D81E-4FA8-84BD-B35F86A7758D}" type="presParOf" srcId="{8E33746E-946B-4473-89AE-C45023C5530A}" destId="{5ED76FCD-7C22-41CE-88BF-0676DB5E8C11}" srcOrd="1" destOrd="0" presId="urn:microsoft.com/office/officeart/2005/8/layout/funnel1"/>
    <dgm:cxn modelId="{EA005315-9DDB-490B-851F-0BEF0BD06199}" type="presParOf" srcId="{8E33746E-946B-4473-89AE-C45023C5530A}" destId="{80A9F7CF-818F-4714-A657-629529EE41F4}" srcOrd="2" destOrd="0" presId="urn:microsoft.com/office/officeart/2005/8/layout/funnel1"/>
    <dgm:cxn modelId="{49A348D4-5321-42AF-AF00-23F118BC5E27}" type="presParOf" srcId="{8E33746E-946B-4473-89AE-C45023C5530A}" destId="{FB0A0171-63B0-4C7F-B235-45D2F4E7406C}" srcOrd="3" destOrd="0" presId="urn:microsoft.com/office/officeart/2005/8/layout/funnel1"/>
    <dgm:cxn modelId="{860BA368-D348-45DD-B67F-894A214FDD85}" type="presParOf" srcId="{8E33746E-946B-4473-89AE-C45023C5530A}" destId="{F48B3DE3-5E92-4A01-826E-6EA9A5D62289}" srcOrd="4" destOrd="0" presId="urn:microsoft.com/office/officeart/2005/8/layout/funnel1"/>
    <dgm:cxn modelId="{066609A1-9BB3-4796-9D15-77BEB27BCB55}" type="presParOf" srcId="{8E33746E-946B-4473-89AE-C45023C5530A}" destId="{ADD65CCF-A985-47B8-84C4-3A12C46E4E63}" srcOrd="5" destOrd="0" presId="urn:microsoft.com/office/officeart/2005/8/layout/funnel1"/>
    <dgm:cxn modelId="{2360DBDC-706C-46AB-B1A3-1D289E3F8A1E}" type="presParOf" srcId="{8E33746E-946B-4473-89AE-C45023C5530A}" destId="{9B696175-3186-4EF2-B0F4-18B5E21DAAF1}" srcOrd="6" destOrd="0" presId="urn:microsoft.com/office/officeart/2005/8/layout/funnel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738FAC4-5A61-432D-83B7-77341F553DB1}" type="doc">
      <dgm:prSet loTypeId="urn:microsoft.com/office/officeart/2005/8/layout/chevron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6FD7805F-68AA-47A8-A25F-947B06D33CA7}">
      <dgm:prSet phldrT="[텍스트]" custT="1"/>
      <dgm:spPr/>
      <dgm:t>
        <a:bodyPr/>
        <a:lstStyle/>
        <a:p>
          <a:pPr latinLnBrk="1"/>
          <a:r>
            <a:rPr lang="ko-KR" altLang="en-US" sz="2000" dirty="0"/>
            <a:t>주제 선정</a:t>
          </a:r>
        </a:p>
      </dgm:t>
    </dgm:pt>
    <dgm:pt modelId="{C1C80C68-D046-4BE9-A7E0-4310DBD1D3FA}" type="parTrans" cxnId="{4384589F-A25E-4B48-B36F-85370EBBC960}">
      <dgm:prSet/>
      <dgm:spPr/>
      <dgm:t>
        <a:bodyPr/>
        <a:lstStyle/>
        <a:p>
          <a:pPr latinLnBrk="1"/>
          <a:endParaRPr lang="ko-KR" altLang="en-US"/>
        </a:p>
      </dgm:t>
    </dgm:pt>
    <dgm:pt modelId="{D7AC568B-1E44-4A52-8694-3218D98C6B44}" type="sibTrans" cxnId="{4384589F-A25E-4B48-B36F-85370EBBC960}">
      <dgm:prSet/>
      <dgm:spPr/>
      <dgm:t>
        <a:bodyPr/>
        <a:lstStyle/>
        <a:p>
          <a:pPr latinLnBrk="1"/>
          <a:endParaRPr lang="ko-KR" altLang="en-US"/>
        </a:p>
      </dgm:t>
    </dgm:pt>
    <dgm:pt modelId="{59211401-966B-44FA-80BE-7A3C6C791723}">
      <dgm:prSet phldrT="[텍스트]" custT="1"/>
      <dgm:spPr/>
      <dgm:t>
        <a:bodyPr/>
        <a:lstStyle/>
        <a:p>
          <a:pPr latinLnBrk="1"/>
          <a:r>
            <a:rPr lang="ko-KR" altLang="en-US" sz="1100" dirty="0">
              <a:latin typeface="+mj-ea"/>
              <a:ea typeface="+mj-ea"/>
            </a:rPr>
            <a:t>프로젝트 초기</a:t>
          </a:r>
          <a:r>
            <a:rPr lang="en-US" altLang="en-US" sz="1100" dirty="0">
              <a:latin typeface="+mj-ea"/>
              <a:ea typeface="+mj-ea"/>
            </a:rPr>
            <a:t>, </a:t>
          </a:r>
          <a:r>
            <a:rPr lang="ko-KR" altLang="en-US" sz="1100" dirty="0">
              <a:latin typeface="+mj-ea"/>
              <a:ea typeface="+mj-ea"/>
            </a:rPr>
            <a:t>주제 선정 과정에서 어려움을 겪음</a:t>
          </a:r>
        </a:p>
      </dgm:t>
    </dgm:pt>
    <dgm:pt modelId="{7F9367F5-365D-4241-9740-FBF7A80ECE54}" type="parTrans" cxnId="{2FE8B078-4387-4F60-A860-817CC41E775A}">
      <dgm:prSet/>
      <dgm:spPr/>
      <dgm:t>
        <a:bodyPr/>
        <a:lstStyle/>
        <a:p>
          <a:pPr latinLnBrk="1"/>
          <a:endParaRPr lang="ko-KR" altLang="en-US"/>
        </a:p>
      </dgm:t>
    </dgm:pt>
    <dgm:pt modelId="{D06AC5E3-A00F-4D5B-9E6E-58BE8C6C1BC0}" type="sibTrans" cxnId="{2FE8B078-4387-4F60-A860-817CC41E775A}">
      <dgm:prSet/>
      <dgm:spPr/>
      <dgm:t>
        <a:bodyPr/>
        <a:lstStyle/>
        <a:p>
          <a:pPr latinLnBrk="1"/>
          <a:endParaRPr lang="ko-KR" altLang="en-US"/>
        </a:p>
      </dgm:t>
    </dgm:pt>
    <dgm:pt modelId="{13B8B0C9-0A92-4F2A-8CCA-BC25776F3414}">
      <dgm:prSet phldrT="[텍스트]" custT="1"/>
      <dgm:spPr/>
      <dgm:t>
        <a:bodyPr/>
        <a:lstStyle/>
        <a:p>
          <a:pPr latinLnBrk="1"/>
          <a:r>
            <a:rPr lang="ko-KR" altLang="en-US" sz="1100" dirty="0">
              <a:latin typeface="+mj-ea"/>
              <a:ea typeface="+mj-ea"/>
            </a:rPr>
            <a:t>단순한 주제 선택이 아닌 타깃과 해결 범위를 명확히 설정하는 것이 중요하고 이러한 설정이 프로젝트의 방향성과 설득력에 직접적인 영향을 끼친다는 것을 배움</a:t>
          </a:r>
        </a:p>
      </dgm:t>
    </dgm:pt>
    <dgm:pt modelId="{9A23B208-3DF9-4DAC-9911-827F27E62414}" type="parTrans" cxnId="{5560A9FC-E371-4F24-BB35-5CC8A5DE516C}">
      <dgm:prSet/>
      <dgm:spPr/>
      <dgm:t>
        <a:bodyPr/>
        <a:lstStyle/>
        <a:p>
          <a:pPr latinLnBrk="1"/>
          <a:endParaRPr lang="ko-KR" altLang="en-US"/>
        </a:p>
      </dgm:t>
    </dgm:pt>
    <dgm:pt modelId="{99BF3B9A-CA33-4C73-AEA9-B253D3EEAF7A}" type="sibTrans" cxnId="{5560A9FC-E371-4F24-BB35-5CC8A5DE516C}">
      <dgm:prSet/>
      <dgm:spPr/>
      <dgm:t>
        <a:bodyPr/>
        <a:lstStyle/>
        <a:p>
          <a:pPr latinLnBrk="1"/>
          <a:endParaRPr lang="ko-KR" altLang="en-US"/>
        </a:p>
      </dgm:t>
    </dgm:pt>
    <dgm:pt modelId="{6159DBB9-807F-4E7F-99E6-3828D6A4B569}">
      <dgm:prSet phldrT="[텍스트]" custT="1"/>
      <dgm:spPr/>
      <dgm:t>
        <a:bodyPr/>
        <a:lstStyle/>
        <a:p>
          <a:pPr latinLnBrk="1"/>
          <a:r>
            <a:rPr lang="ko-KR" altLang="en-US" sz="1800" dirty="0"/>
            <a:t>작업</a:t>
          </a:r>
        </a:p>
      </dgm:t>
    </dgm:pt>
    <dgm:pt modelId="{6423B0E6-4C6E-479A-9C78-9E2AE09916A4}" type="parTrans" cxnId="{CF8DFE09-EBFD-4CEB-B5EF-F0223113C335}">
      <dgm:prSet/>
      <dgm:spPr/>
      <dgm:t>
        <a:bodyPr/>
        <a:lstStyle/>
        <a:p>
          <a:pPr latinLnBrk="1"/>
          <a:endParaRPr lang="ko-KR" altLang="en-US"/>
        </a:p>
      </dgm:t>
    </dgm:pt>
    <dgm:pt modelId="{2040AB39-5132-4620-9DEA-E67B51409C75}" type="sibTrans" cxnId="{CF8DFE09-EBFD-4CEB-B5EF-F0223113C335}">
      <dgm:prSet/>
      <dgm:spPr/>
      <dgm:t>
        <a:bodyPr/>
        <a:lstStyle/>
        <a:p>
          <a:pPr latinLnBrk="1"/>
          <a:endParaRPr lang="ko-KR" altLang="en-US"/>
        </a:p>
      </dgm:t>
    </dgm:pt>
    <dgm:pt modelId="{0E79FA58-D7E8-4CAF-B292-9E289F1F1173}">
      <dgm:prSet phldrT="[텍스트]" custT="1"/>
      <dgm:spPr/>
      <dgm:t>
        <a:bodyPr/>
        <a:lstStyle/>
        <a:p>
          <a:pPr latinLnBrk="1"/>
          <a:r>
            <a:rPr lang="ko-KR" altLang="en-US" sz="1100" dirty="0"/>
            <a:t>논문 검색과 분석 경험이 부족해 초반에는 다소 어려움</a:t>
          </a:r>
        </a:p>
      </dgm:t>
    </dgm:pt>
    <dgm:pt modelId="{36920A37-E536-44A0-BD4B-18CBE18F77F0}" type="parTrans" cxnId="{D2928C95-AA67-4898-A9DB-5BB2169281DA}">
      <dgm:prSet/>
      <dgm:spPr/>
      <dgm:t>
        <a:bodyPr/>
        <a:lstStyle/>
        <a:p>
          <a:pPr latinLnBrk="1"/>
          <a:endParaRPr lang="ko-KR" altLang="en-US"/>
        </a:p>
      </dgm:t>
    </dgm:pt>
    <dgm:pt modelId="{8CFC27DC-7731-4EA2-9ADE-100BD34AC63B}" type="sibTrans" cxnId="{D2928C95-AA67-4898-A9DB-5BB2169281DA}">
      <dgm:prSet/>
      <dgm:spPr/>
      <dgm:t>
        <a:bodyPr/>
        <a:lstStyle/>
        <a:p>
          <a:pPr latinLnBrk="1"/>
          <a:endParaRPr lang="ko-KR" altLang="en-US"/>
        </a:p>
      </dgm:t>
    </dgm:pt>
    <dgm:pt modelId="{86E3928C-C085-4EB7-91F3-39D26FCE9CD3}">
      <dgm:prSet phldrT="[텍스트]" custT="1"/>
      <dgm:spPr/>
      <dgm:t>
        <a:bodyPr/>
        <a:lstStyle/>
        <a:p>
          <a:pPr latinLnBrk="1"/>
          <a:r>
            <a:rPr lang="ko-KR" altLang="en-US" sz="2000" dirty="0" err="1"/>
            <a:t>아쉬운점</a:t>
          </a:r>
          <a:r>
            <a:rPr lang="ko-KR" altLang="en-US" sz="2000" dirty="0"/>
            <a:t> 및 각오</a:t>
          </a:r>
        </a:p>
      </dgm:t>
    </dgm:pt>
    <dgm:pt modelId="{8E2A07BF-7100-4133-AF5E-C09506103A00}" type="parTrans" cxnId="{0D4A39F9-A4FE-463B-9535-ACC9737591D8}">
      <dgm:prSet/>
      <dgm:spPr/>
      <dgm:t>
        <a:bodyPr/>
        <a:lstStyle/>
        <a:p>
          <a:pPr latinLnBrk="1"/>
          <a:endParaRPr lang="ko-KR" altLang="en-US"/>
        </a:p>
      </dgm:t>
    </dgm:pt>
    <dgm:pt modelId="{E69B7885-65E1-44BC-B5BE-CDF67EDD8062}" type="sibTrans" cxnId="{0D4A39F9-A4FE-463B-9535-ACC9737591D8}">
      <dgm:prSet/>
      <dgm:spPr/>
      <dgm:t>
        <a:bodyPr/>
        <a:lstStyle/>
        <a:p>
          <a:pPr latinLnBrk="1"/>
          <a:endParaRPr lang="ko-KR" altLang="en-US"/>
        </a:p>
      </dgm:t>
    </dgm:pt>
    <dgm:pt modelId="{1AA70CCD-2ABB-4162-9488-89E1675F8B0E}">
      <dgm:prSet phldrT="[텍스트]" custT="1"/>
      <dgm:spPr/>
      <dgm:t>
        <a:bodyPr/>
        <a:lstStyle/>
        <a:p>
          <a:pPr latinLnBrk="1"/>
          <a:r>
            <a:rPr lang="ko-KR" altLang="en-US" sz="1100" dirty="0">
              <a:latin typeface="+mj-ea"/>
              <a:ea typeface="+mj-ea"/>
            </a:rPr>
            <a:t>학원에서의 첫 팀장 </a:t>
          </a:r>
          <a:r>
            <a:rPr lang="ko-KR" altLang="en-US" sz="1100" dirty="0" err="1">
              <a:latin typeface="+mj-ea"/>
              <a:ea typeface="+mj-ea"/>
            </a:rPr>
            <a:t>역할이었어서</a:t>
          </a:r>
          <a:r>
            <a:rPr lang="ko-KR" altLang="en-US" sz="1100" dirty="0">
              <a:latin typeface="+mj-ea"/>
              <a:ea typeface="+mj-ea"/>
            </a:rPr>
            <a:t> 서툰 부분이 있었을 것이라고 생각함</a:t>
          </a:r>
          <a:r>
            <a:rPr lang="en-US" altLang="ko-KR" sz="1100" dirty="0">
              <a:latin typeface="+mj-ea"/>
              <a:ea typeface="+mj-ea"/>
            </a:rPr>
            <a:t>. </a:t>
          </a:r>
          <a:r>
            <a:rPr lang="ko-KR" altLang="en-US" sz="1100" dirty="0">
              <a:latin typeface="+mj-ea"/>
              <a:ea typeface="+mj-ea"/>
            </a:rPr>
            <a:t>이번 경험을 바탕으로</a:t>
          </a:r>
          <a:r>
            <a:rPr lang="en-US" altLang="en-US" sz="1100" dirty="0">
              <a:latin typeface="+mj-ea"/>
              <a:ea typeface="+mj-ea"/>
            </a:rPr>
            <a:t>, </a:t>
          </a:r>
          <a:r>
            <a:rPr lang="ko-KR" altLang="en-US" sz="1100" dirty="0">
              <a:latin typeface="+mj-ea"/>
              <a:ea typeface="+mj-ea"/>
            </a:rPr>
            <a:t>추후 팀장을 맡게 된다면 더 나은 방식으로 팀을 이끌고 싶음</a:t>
          </a:r>
        </a:p>
      </dgm:t>
    </dgm:pt>
    <dgm:pt modelId="{8F37B86B-0336-49CE-931B-970FD70DC7F8}" type="parTrans" cxnId="{84FC78D7-A62A-4B5C-ACFB-D76475DC1A58}">
      <dgm:prSet/>
      <dgm:spPr/>
      <dgm:t>
        <a:bodyPr/>
        <a:lstStyle/>
        <a:p>
          <a:pPr latinLnBrk="1"/>
          <a:endParaRPr lang="ko-KR" altLang="en-US"/>
        </a:p>
      </dgm:t>
    </dgm:pt>
    <dgm:pt modelId="{FE97A2E6-43C4-4CC2-AA1A-C056F19C8034}" type="sibTrans" cxnId="{84FC78D7-A62A-4B5C-ACFB-D76475DC1A58}">
      <dgm:prSet/>
      <dgm:spPr/>
      <dgm:t>
        <a:bodyPr/>
        <a:lstStyle/>
        <a:p>
          <a:pPr latinLnBrk="1"/>
          <a:endParaRPr lang="ko-KR" altLang="en-US"/>
        </a:p>
      </dgm:t>
    </dgm:pt>
    <dgm:pt modelId="{DED79C49-DA99-41E4-AC26-55C89C3F841A}">
      <dgm:prSet phldrT="[텍스트]" custT="1"/>
      <dgm:spPr/>
      <dgm:t>
        <a:bodyPr/>
        <a:lstStyle/>
        <a:p>
          <a:pPr latinLnBrk="1"/>
          <a:r>
            <a:rPr lang="ko-KR" altLang="en-US" sz="1100" dirty="0"/>
            <a:t>배우지 않은 모델은 논문 및 외부 자료를 통해 스스로 학습하고 적용해보면서 새로운 모델을 </a:t>
          </a:r>
          <a:r>
            <a:rPr lang="ko-KR" altLang="en-US" sz="1100" dirty="0" err="1"/>
            <a:t>사용해야하는</a:t>
          </a:r>
          <a:r>
            <a:rPr lang="ko-KR" altLang="en-US" sz="1100" dirty="0"/>
            <a:t> 상황에 어떻게 </a:t>
          </a:r>
          <a:r>
            <a:rPr lang="ko-KR" altLang="en-US" sz="1100" dirty="0" err="1"/>
            <a:t>학습해야하는지</a:t>
          </a:r>
          <a:r>
            <a:rPr lang="ko-KR" altLang="en-US" sz="1100" dirty="0"/>
            <a:t> 배울 수 있었음</a:t>
          </a:r>
        </a:p>
      </dgm:t>
    </dgm:pt>
    <dgm:pt modelId="{E78B8791-8322-4F38-8AC9-06CAD904348B}" type="parTrans" cxnId="{3E3F9463-3715-4A86-92EE-2D699A9B7D21}">
      <dgm:prSet/>
      <dgm:spPr/>
      <dgm:t>
        <a:bodyPr/>
        <a:lstStyle/>
        <a:p>
          <a:pPr latinLnBrk="1"/>
          <a:endParaRPr lang="ko-KR" altLang="en-US"/>
        </a:p>
      </dgm:t>
    </dgm:pt>
    <dgm:pt modelId="{797C9C92-D892-42D0-A087-90876AB236BD}" type="sibTrans" cxnId="{3E3F9463-3715-4A86-92EE-2D699A9B7D21}">
      <dgm:prSet/>
      <dgm:spPr/>
      <dgm:t>
        <a:bodyPr/>
        <a:lstStyle/>
        <a:p>
          <a:pPr latinLnBrk="1"/>
          <a:endParaRPr lang="ko-KR" altLang="en-US"/>
        </a:p>
      </dgm:t>
    </dgm:pt>
    <dgm:pt modelId="{5D6EC396-6B41-4EAA-B27A-F56C684EDD4D}">
      <dgm:prSet phldrT="[텍스트]" custT="1"/>
      <dgm:spPr/>
      <dgm:t>
        <a:bodyPr/>
        <a:lstStyle/>
        <a:p>
          <a:pPr latinLnBrk="1"/>
          <a:r>
            <a:rPr lang="ko-KR" altLang="en-US" sz="1100" dirty="0" err="1"/>
            <a:t>하이퍼</a:t>
          </a:r>
          <a:r>
            <a:rPr lang="ko-KR" altLang="en-US" sz="1100" dirty="0"/>
            <a:t> 파라미터 튜닝에 따른 모델 성능 변화를 직접 확인하며 파라미터 튜닝의 중요성을 </a:t>
          </a:r>
          <a:r>
            <a:rPr lang="ko-KR" altLang="en-US" sz="1100" dirty="0" err="1"/>
            <a:t>알게됨</a:t>
          </a:r>
          <a:endParaRPr lang="ko-KR" altLang="en-US" sz="1100" dirty="0"/>
        </a:p>
      </dgm:t>
    </dgm:pt>
    <dgm:pt modelId="{C18EF8A8-B584-44F0-8BC4-E07A9CF86C59}" type="parTrans" cxnId="{DDF76DD2-B3B3-4BA6-9D5E-41F927AB30C6}">
      <dgm:prSet/>
      <dgm:spPr/>
      <dgm:t>
        <a:bodyPr/>
        <a:lstStyle/>
        <a:p>
          <a:pPr latinLnBrk="1"/>
          <a:endParaRPr lang="ko-KR" altLang="en-US"/>
        </a:p>
      </dgm:t>
    </dgm:pt>
    <dgm:pt modelId="{464CA42A-ADBB-4B20-B7FA-0C32C5211C0E}" type="sibTrans" cxnId="{DDF76DD2-B3B3-4BA6-9D5E-41F927AB30C6}">
      <dgm:prSet/>
      <dgm:spPr/>
      <dgm:t>
        <a:bodyPr/>
        <a:lstStyle/>
        <a:p>
          <a:pPr latinLnBrk="1"/>
          <a:endParaRPr lang="ko-KR" altLang="en-US"/>
        </a:p>
      </dgm:t>
    </dgm:pt>
    <dgm:pt modelId="{6F24E29F-2517-45EB-BC29-5999C908D276}">
      <dgm:prSet phldrT="[텍스트]" custT="1"/>
      <dgm:spPr/>
      <dgm:t>
        <a:bodyPr/>
        <a:lstStyle/>
        <a:p>
          <a:pPr latinLnBrk="1"/>
          <a:r>
            <a:rPr lang="ko-KR" altLang="en-US" sz="1100" dirty="0">
              <a:latin typeface="+mj-ea"/>
              <a:ea typeface="+mj-ea"/>
            </a:rPr>
            <a:t>향후에 데이터를 보강해서 모델 성능을 재검증해보고 싶음</a:t>
          </a:r>
        </a:p>
      </dgm:t>
    </dgm:pt>
    <dgm:pt modelId="{FE49EB3A-B109-4E7F-BC76-BE1EF6C418C0}" type="parTrans" cxnId="{2B2BFB46-53BD-41DB-8A61-B5FD7EC5D1D3}">
      <dgm:prSet/>
      <dgm:spPr/>
      <dgm:t>
        <a:bodyPr/>
        <a:lstStyle/>
        <a:p>
          <a:pPr latinLnBrk="1"/>
          <a:endParaRPr lang="ko-KR" altLang="en-US"/>
        </a:p>
      </dgm:t>
    </dgm:pt>
    <dgm:pt modelId="{0AD6EA5C-1CEE-4BC4-9886-7C658839B124}" type="sibTrans" cxnId="{2B2BFB46-53BD-41DB-8A61-B5FD7EC5D1D3}">
      <dgm:prSet/>
      <dgm:spPr/>
      <dgm:t>
        <a:bodyPr/>
        <a:lstStyle/>
        <a:p>
          <a:pPr latinLnBrk="1"/>
          <a:endParaRPr lang="ko-KR" altLang="en-US"/>
        </a:p>
      </dgm:t>
    </dgm:pt>
    <dgm:pt modelId="{B0891367-B1C1-42E0-887C-8155D8519AEB}">
      <dgm:prSet phldrT="[텍스트]" custT="1"/>
      <dgm:spPr/>
      <dgm:t>
        <a:bodyPr/>
        <a:lstStyle/>
        <a:p>
          <a:pPr latinLnBrk="1"/>
          <a:r>
            <a:rPr lang="ko-KR" altLang="en-US" sz="1100" dirty="0">
              <a:latin typeface="+mj-ea"/>
              <a:ea typeface="+mj-ea"/>
            </a:rPr>
            <a:t>해당 작업에 필요한 논문을 </a:t>
          </a:r>
          <a:r>
            <a:rPr lang="ko-KR" altLang="en-US" sz="1100" dirty="0" err="1">
              <a:latin typeface="+mj-ea"/>
              <a:ea typeface="+mj-ea"/>
            </a:rPr>
            <a:t>찾는것이</a:t>
          </a:r>
          <a:r>
            <a:rPr lang="ko-KR" altLang="en-US" sz="1100" dirty="0">
              <a:latin typeface="+mj-ea"/>
              <a:ea typeface="+mj-ea"/>
            </a:rPr>
            <a:t> 작업 성공을 위한 가장 중요한 요소</a:t>
          </a:r>
        </a:p>
      </dgm:t>
    </dgm:pt>
    <dgm:pt modelId="{CDEC619D-B43C-4D16-9109-499627D0D40A}" type="parTrans" cxnId="{63145F9D-1415-4AE7-9C45-208367BFD577}">
      <dgm:prSet/>
      <dgm:spPr/>
      <dgm:t>
        <a:bodyPr/>
        <a:lstStyle/>
        <a:p>
          <a:pPr latinLnBrk="1"/>
          <a:endParaRPr lang="ko-KR" altLang="en-US"/>
        </a:p>
      </dgm:t>
    </dgm:pt>
    <dgm:pt modelId="{7D201A89-B99E-4155-9821-CDD4644F66BB}" type="sibTrans" cxnId="{63145F9D-1415-4AE7-9C45-208367BFD577}">
      <dgm:prSet/>
      <dgm:spPr/>
      <dgm:t>
        <a:bodyPr/>
        <a:lstStyle/>
        <a:p>
          <a:pPr latinLnBrk="1"/>
          <a:endParaRPr lang="ko-KR" altLang="en-US"/>
        </a:p>
      </dgm:t>
    </dgm:pt>
    <dgm:pt modelId="{7E06BCD0-1672-48E4-8946-D16DED4D6D74}">
      <dgm:prSet phldrT="[텍스트]" custT="1"/>
      <dgm:spPr/>
      <dgm:t>
        <a:bodyPr/>
        <a:lstStyle/>
        <a:p>
          <a:pPr latinLnBrk="1"/>
          <a:r>
            <a:rPr lang="ko-KR" altLang="en-US" sz="1100" dirty="0">
              <a:latin typeface="+mj-ea"/>
              <a:ea typeface="+mj-ea"/>
            </a:rPr>
            <a:t>프로젝트를 통해 본인이 모델을 선정하고 수치를 개선하기 위한 방안을 찾는 과정에서 부족한 점을 많이 느낌</a:t>
          </a:r>
        </a:p>
      </dgm:t>
    </dgm:pt>
    <dgm:pt modelId="{48A0C87A-6428-46AA-A117-34DE1A419A01}" type="parTrans" cxnId="{922F428A-604B-415A-BBCB-150500803D0B}">
      <dgm:prSet/>
      <dgm:spPr/>
      <dgm:t>
        <a:bodyPr/>
        <a:lstStyle/>
        <a:p>
          <a:pPr latinLnBrk="1"/>
          <a:endParaRPr lang="ko-KR" altLang="en-US"/>
        </a:p>
      </dgm:t>
    </dgm:pt>
    <dgm:pt modelId="{C819A0D2-9381-4C63-9DA5-382D9D0B5B3C}" type="sibTrans" cxnId="{922F428A-604B-415A-BBCB-150500803D0B}">
      <dgm:prSet/>
      <dgm:spPr/>
      <dgm:t>
        <a:bodyPr/>
        <a:lstStyle/>
        <a:p>
          <a:pPr latinLnBrk="1"/>
          <a:endParaRPr lang="ko-KR" altLang="en-US"/>
        </a:p>
      </dgm:t>
    </dgm:pt>
    <dgm:pt modelId="{53DB41FF-8B17-4617-9674-DE3D4B37A9B2}" type="pres">
      <dgm:prSet presAssocID="{3738FAC4-5A61-432D-83B7-77341F553DB1}" presName="linearFlow" presStyleCnt="0">
        <dgm:presLayoutVars>
          <dgm:dir/>
          <dgm:animLvl val="lvl"/>
          <dgm:resizeHandles val="exact"/>
        </dgm:presLayoutVars>
      </dgm:prSet>
      <dgm:spPr/>
    </dgm:pt>
    <dgm:pt modelId="{5A9C0414-74DE-498D-8E34-AA7ACD0FBCAE}" type="pres">
      <dgm:prSet presAssocID="{6FD7805F-68AA-47A8-A25F-947B06D33CA7}" presName="composite" presStyleCnt="0"/>
      <dgm:spPr/>
    </dgm:pt>
    <dgm:pt modelId="{5C19E68D-0DC5-4CEB-82F7-D5D87D225FDD}" type="pres">
      <dgm:prSet presAssocID="{6FD7805F-68AA-47A8-A25F-947B06D33CA7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3BBF5EA3-4559-4192-BF70-5196C00B0C8B}" type="pres">
      <dgm:prSet presAssocID="{6FD7805F-68AA-47A8-A25F-947B06D33CA7}" presName="descendantText" presStyleLbl="alignAcc1" presStyleIdx="0" presStyleCnt="3">
        <dgm:presLayoutVars>
          <dgm:bulletEnabled val="1"/>
        </dgm:presLayoutVars>
      </dgm:prSet>
      <dgm:spPr/>
    </dgm:pt>
    <dgm:pt modelId="{30902A83-F776-41C5-952D-63574B07A9E4}" type="pres">
      <dgm:prSet presAssocID="{D7AC568B-1E44-4A52-8694-3218D98C6B44}" presName="sp" presStyleCnt="0"/>
      <dgm:spPr/>
    </dgm:pt>
    <dgm:pt modelId="{36C13ED7-5CBB-4795-8158-593D4AB47BAC}" type="pres">
      <dgm:prSet presAssocID="{6159DBB9-807F-4E7F-99E6-3828D6A4B569}" presName="composite" presStyleCnt="0"/>
      <dgm:spPr/>
    </dgm:pt>
    <dgm:pt modelId="{D6261D66-0A2D-41BE-A551-8BB26D61A809}" type="pres">
      <dgm:prSet presAssocID="{6159DBB9-807F-4E7F-99E6-3828D6A4B569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524F2ACB-62D6-4C1A-8B46-56F9308902F7}" type="pres">
      <dgm:prSet presAssocID="{6159DBB9-807F-4E7F-99E6-3828D6A4B569}" presName="descendantText" presStyleLbl="alignAcc1" presStyleIdx="1" presStyleCnt="3">
        <dgm:presLayoutVars>
          <dgm:bulletEnabled val="1"/>
        </dgm:presLayoutVars>
      </dgm:prSet>
      <dgm:spPr/>
    </dgm:pt>
    <dgm:pt modelId="{0A59D307-B6F2-4A08-BF3C-D779AADE9395}" type="pres">
      <dgm:prSet presAssocID="{2040AB39-5132-4620-9DEA-E67B51409C75}" presName="sp" presStyleCnt="0"/>
      <dgm:spPr/>
    </dgm:pt>
    <dgm:pt modelId="{BE2A4BA9-9338-4B39-A12C-2C3B67F0793C}" type="pres">
      <dgm:prSet presAssocID="{86E3928C-C085-4EB7-91F3-39D26FCE9CD3}" presName="composite" presStyleCnt="0"/>
      <dgm:spPr/>
    </dgm:pt>
    <dgm:pt modelId="{9B510CA9-05FC-41B5-B30C-C5991F664646}" type="pres">
      <dgm:prSet presAssocID="{86E3928C-C085-4EB7-91F3-39D26FCE9CD3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94DAA141-15D3-48D1-BC1F-59503CF58D7B}" type="pres">
      <dgm:prSet presAssocID="{86E3928C-C085-4EB7-91F3-39D26FCE9CD3}" presName="descendantText" presStyleLbl="alignAcc1" presStyleIdx="2" presStyleCnt="3">
        <dgm:presLayoutVars>
          <dgm:bulletEnabled val="1"/>
        </dgm:presLayoutVars>
      </dgm:prSet>
      <dgm:spPr/>
    </dgm:pt>
  </dgm:ptLst>
  <dgm:cxnLst>
    <dgm:cxn modelId="{5680C406-5096-4C3A-9994-776EA2E25EAA}" type="presOf" srcId="{0E79FA58-D7E8-4CAF-B292-9E289F1F1173}" destId="{524F2ACB-62D6-4C1A-8B46-56F9308902F7}" srcOrd="0" destOrd="0" presId="urn:microsoft.com/office/officeart/2005/8/layout/chevron2"/>
    <dgm:cxn modelId="{CF8DFE09-EBFD-4CEB-B5EF-F0223113C335}" srcId="{3738FAC4-5A61-432D-83B7-77341F553DB1}" destId="{6159DBB9-807F-4E7F-99E6-3828D6A4B569}" srcOrd="1" destOrd="0" parTransId="{6423B0E6-4C6E-479A-9C78-9E2AE09916A4}" sibTransId="{2040AB39-5132-4620-9DEA-E67B51409C75}"/>
    <dgm:cxn modelId="{333F0418-8692-4B1B-B821-4CD78B5E5AF3}" type="presOf" srcId="{59211401-966B-44FA-80BE-7A3C6C791723}" destId="{3BBF5EA3-4559-4192-BF70-5196C00B0C8B}" srcOrd="0" destOrd="0" presId="urn:microsoft.com/office/officeart/2005/8/layout/chevron2"/>
    <dgm:cxn modelId="{3E4AFD18-EEB5-4674-BC47-2215160E7AB7}" type="presOf" srcId="{6F24E29F-2517-45EB-BC29-5999C908D276}" destId="{94DAA141-15D3-48D1-BC1F-59503CF58D7B}" srcOrd="0" destOrd="1" presId="urn:microsoft.com/office/officeart/2005/8/layout/chevron2"/>
    <dgm:cxn modelId="{1A1B2163-3338-4211-AA61-7F0A220253C1}" type="presOf" srcId="{6159DBB9-807F-4E7F-99E6-3828D6A4B569}" destId="{D6261D66-0A2D-41BE-A551-8BB26D61A809}" srcOrd="0" destOrd="0" presId="urn:microsoft.com/office/officeart/2005/8/layout/chevron2"/>
    <dgm:cxn modelId="{3E3F9463-3715-4A86-92EE-2D699A9B7D21}" srcId="{6159DBB9-807F-4E7F-99E6-3828D6A4B569}" destId="{DED79C49-DA99-41E4-AC26-55C89C3F841A}" srcOrd="1" destOrd="0" parTransId="{E78B8791-8322-4F38-8AC9-06CAD904348B}" sibTransId="{797C9C92-D892-42D0-A087-90876AB236BD}"/>
    <dgm:cxn modelId="{FE659966-D5D8-44E4-9780-5166EE4FBF49}" type="presOf" srcId="{1AA70CCD-2ABB-4162-9488-89E1675F8B0E}" destId="{94DAA141-15D3-48D1-BC1F-59503CF58D7B}" srcOrd="0" destOrd="0" presId="urn:microsoft.com/office/officeart/2005/8/layout/chevron2"/>
    <dgm:cxn modelId="{2B2BFB46-53BD-41DB-8A61-B5FD7EC5D1D3}" srcId="{86E3928C-C085-4EB7-91F3-39D26FCE9CD3}" destId="{6F24E29F-2517-45EB-BC29-5999C908D276}" srcOrd="1" destOrd="0" parTransId="{FE49EB3A-B109-4E7F-BC76-BE1EF6C418C0}" sibTransId="{0AD6EA5C-1CEE-4BC4-9886-7C658839B124}"/>
    <dgm:cxn modelId="{2FE8B078-4387-4F60-A860-817CC41E775A}" srcId="{6FD7805F-68AA-47A8-A25F-947B06D33CA7}" destId="{59211401-966B-44FA-80BE-7A3C6C791723}" srcOrd="0" destOrd="0" parTransId="{7F9367F5-365D-4241-9740-FBF7A80ECE54}" sibTransId="{D06AC5E3-A00F-4D5B-9E6E-58BE8C6C1BC0}"/>
    <dgm:cxn modelId="{F8A46484-202B-4D4B-BA1B-6A426A841315}" type="presOf" srcId="{86E3928C-C085-4EB7-91F3-39D26FCE9CD3}" destId="{9B510CA9-05FC-41B5-B30C-C5991F664646}" srcOrd="0" destOrd="0" presId="urn:microsoft.com/office/officeart/2005/8/layout/chevron2"/>
    <dgm:cxn modelId="{922F428A-604B-415A-BBCB-150500803D0B}" srcId="{86E3928C-C085-4EB7-91F3-39D26FCE9CD3}" destId="{7E06BCD0-1672-48E4-8946-D16DED4D6D74}" srcOrd="2" destOrd="0" parTransId="{48A0C87A-6428-46AA-A117-34DE1A419A01}" sibTransId="{C819A0D2-9381-4C63-9DA5-382D9D0B5B3C}"/>
    <dgm:cxn modelId="{D2928C95-AA67-4898-A9DB-5BB2169281DA}" srcId="{6159DBB9-807F-4E7F-99E6-3828D6A4B569}" destId="{0E79FA58-D7E8-4CAF-B292-9E289F1F1173}" srcOrd="0" destOrd="0" parTransId="{36920A37-E536-44A0-BD4B-18CBE18F77F0}" sibTransId="{8CFC27DC-7731-4EA2-9ADE-100BD34AC63B}"/>
    <dgm:cxn modelId="{63145F9D-1415-4AE7-9C45-208367BFD577}" srcId="{6FD7805F-68AA-47A8-A25F-947B06D33CA7}" destId="{B0891367-B1C1-42E0-887C-8155D8519AEB}" srcOrd="2" destOrd="0" parTransId="{CDEC619D-B43C-4D16-9109-499627D0D40A}" sibTransId="{7D201A89-B99E-4155-9821-CDD4644F66BB}"/>
    <dgm:cxn modelId="{4384589F-A25E-4B48-B36F-85370EBBC960}" srcId="{3738FAC4-5A61-432D-83B7-77341F553DB1}" destId="{6FD7805F-68AA-47A8-A25F-947B06D33CA7}" srcOrd="0" destOrd="0" parTransId="{C1C80C68-D046-4BE9-A7E0-4310DBD1D3FA}" sibTransId="{D7AC568B-1E44-4A52-8694-3218D98C6B44}"/>
    <dgm:cxn modelId="{C0462DAC-DF2B-49D6-887C-094B0D54398D}" type="presOf" srcId="{6FD7805F-68AA-47A8-A25F-947B06D33CA7}" destId="{5C19E68D-0DC5-4CEB-82F7-D5D87D225FDD}" srcOrd="0" destOrd="0" presId="urn:microsoft.com/office/officeart/2005/8/layout/chevron2"/>
    <dgm:cxn modelId="{59E67EBE-D4A3-472F-B024-FF2A6A96A0DC}" type="presOf" srcId="{DED79C49-DA99-41E4-AC26-55C89C3F841A}" destId="{524F2ACB-62D6-4C1A-8B46-56F9308902F7}" srcOrd="0" destOrd="1" presId="urn:microsoft.com/office/officeart/2005/8/layout/chevron2"/>
    <dgm:cxn modelId="{1DE8CBC8-8DB3-4940-A23C-4347AE7E1889}" type="presOf" srcId="{7E06BCD0-1672-48E4-8946-D16DED4D6D74}" destId="{94DAA141-15D3-48D1-BC1F-59503CF58D7B}" srcOrd="0" destOrd="2" presId="urn:microsoft.com/office/officeart/2005/8/layout/chevron2"/>
    <dgm:cxn modelId="{035112CB-6A1A-4FD6-9B04-FD2CCB8FA145}" type="presOf" srcId="{13B8B0C9-0A92-4F2A-8CCA-BC25776F3414}" destId="{3BBF5EA3-4559-4192-BF70-5196C00B0C8B}" srcOrd="0" destOrd="1" presId="urn:microsoft.com/office/officeart/2005/8/layout/chevron2"/>
    <dgm:cxn modelId="{DDF76DD2-B3B3-4BA6-9D5E-41F927AB30C6}" srcId="{6159DBB9-807F-4E7F-99E6-3828D6A4B569}" destId="{5D6EC396-6B41-4EAA-B27A-F56C684EDD4D}" srcOrd="2" destOrd="0" parTransId="{C18EF8A8-B584-44F0-8BC4-E07A9CF86C59}" sibTransId="{464CA42A-ADBB-4B20-B7FA-0C32C5211C0E}"/>
    <dgm:cxn modelId="{84FC78D7-A62A-4B5C-ACFB-D76475DC1A58}" srcId="{86E3928C-C085-4EB7-91F3-39D26FCE9CD3}" destId="{1AA70CCD-2ABB-4162-9488-89E1675F8B0E}" srcOrd="0" destOrd="0" parTransId="{8F37B86B-0336-49CE-931B-970FD70DC7F8}" sibTransId="{FE97A2E6-43C4-4CC2-AA1A-C056F19C8034}"/>
    <dgm:cxn modelId="{DF2CFDE0-4A9B-49EC-A531-A47BE4965C73}" type="presOf" srcId="{B0891367-B1C1-42E0-887C-8155D8519AEB}" destId="{3BBF5EA3-4559-4192-BF70-5196C00B0C8B}" srcOrd="0" destOrd="2" presId="urn:microsoft.com/office/officeart/2005/8/layout/chevron2"/>
    <dgm:cxn modelId="{992D3AE2-5922-4CAA-BB6E-9265EE91A36C}" type="presOf" srcId="{3738FAC4-5A61-432D-83B7-77341F553DB1}" destId="{53DB41FF-8B17-4617-9674-DE3D4B37A9B2}" srcOrd="0" destOrd="0" presId="urn:microsoft.com/office/officeart/2005/8/layout/chevron2"/>
    <dgm:cxn modelId="{01D2C7F2-7A00-4421-96CD-46872635C452}" type="presOf" srcId="{5D6EC396-6B41-4EAA-B27A-F56C684EDD4D}" destId="{524F2ACB-62D6-4C1A-8B46-56F9308902F7}" srcOrd="0" destOrd="2" presId="urn:microsoft.com/office/officeart/2005/8/layout/chevron2"/>
    <dgm:cxn modelId="{0D4A39F9-A4FE-463B-9535-ACC9737591D8}" srcId="{3738FAC4-5A61-432D-83B7-77341F553DB1}" destId="{86E3928C-C085-4EB7-91F3-39D26FCE9CD3}" srcOrd="2" destOrd="0" parTransId="{8E2A07BF-7100-4133-AF5E-C09506103A00}" sibTransId="{E69B7885-65E1-44BC-B5BE-CDF67EDD8062}"/>
    <dgm:cxn modelId="{5560A9FC-E371-4F24-BB35-5CC8A5DE516C}" srcId="{6FD7805F-68AA-47A8-A25F-947B06D33CA7}" destId="{13B8B0C9-0A92-4F2A-8CCA-BC25776F3414}" srcOrd="1" destOrd="0" parTransId="{9A23B208-3DF9-4DAC-9911-827F27E62414}" sibTransId="{99BF3B9A-CA33-4C73-AEA9-B253D3EEAF7A}"/>
    <dgm:cxn modelId="{874D02A0-7F0B-4B24-A560-95D4D369E5F1}" type="presParOf" srcId="{53DB41FF-8B17-4617-9674-DE3D4B37A9B2}" destId="{5A9C0414-74DE-498D-8E34-AA7ACD0FBCAE}" srcOrd="0" destOrd="0" presId="urn:microsoft.com/office/officeart/2005/8/layout/chevron2"/>
    <dgm:cxn modelId="{82DBA0B0-CBBF-4948-8549-3ED75A78B499}" type="presParOf" srcId="{5A9C0414-74DE-498D-8E34-AA7ACD0FBCAE}" destId="{5C19E68D-0DC5-4CEB-82F7-D5D87D225FDD}" srcOrd="0" destOrd="0" presId="urn:microsoft.com/office/officeart/2005/8/layout/chevron2"/>
    <dgm:cxn modelId="{1D554020-9796-44B9-9400-B8EDD6CE33A2}" type="presParOf" srcId="{5A9C0414-74DE-498D-8E34-AA7ACD0FBCAE}" destId="{3BBF5EA3-4559-4192-BF70-5196C00B0C8B}" srcOrd="1" destOrd="0" presId="urn:microsoft.com/office/officeart/2005/8/layout/chevron2"/>
    <dgm:cxn modelId="{25A4480C-AD85-4AD9-8923-57327E93C67D}" type="presParOf" srcId="{53DB41FF-8B17-4617-9674-DE3D4B37A9B2}" destId="{30902A83-F776-41C5-952D-63574B07A9E4}" srcOrd="1" destOrd="0" presId="urn:microsoft.com/office/officeart/2005/8/layout/chevron2"/>
    <dgm:cxn modelId="{C3A39214-D53C-4F93-837C-981367267D91}" type="presParOf" srcId="{53DB41FF-8B17-4617-9674-DE3D4B37A9B2}" destId="{36C13ED7-5CBB-4795-8158-593D4AB47BAC}" srcOrd="2" destOrd="0" presId="urn:microsoft.com/office/officeart/2005/8/layout/chevron2"/>
    <dgm:cxn modelId="{967FBF12-3611-4BC5-80CE-733CB9996DE6}" type="presParOf" srcId="{36C13ED7-5CBB-4795-8158-593D4AB47BAC}" destId="{D6261D66-0A2D-41BE-A551-8BB26D61A809}" srcOrd="0" destOrd="0" presId="urn:microsoft.com/office/officeart/2005/8/layout/chevron2"/>
    <dgm:cxn modelId="{CBFDAA7E-C86F-4231-BF98-6D66ECDCE905}" type="presParOf" srcId="{36C13ED7-5CBB-4795-8158-593D4AB47BAC}" destId="{524F2ACB-62D6-4C1A-8B46-56F9308902F7}" srcOrd="1" destOrd="0" presId="urn:microsoft.com/office/officeart/2005/8/layout/chevron2"/>
    <dgm:cxn modelId="{122A6E68-D382-49AC-86C3-A0610ABC77B5}" type="presParOf" srcId="{53DB41FF-8B17-4617-9674-DE3D4B37A9B2}" destId="{0A59D307-B6F2-4A08-BF3C-D779AADE9395}" srcOrd="3" destOrd="0" presId="urn:microsoft.com/office/officeart/2005/8/layout/chevron2"/>
    <dgm:cxn modelId="{24C35F24-CF6D-47C8-BC4F-24D1F3457FE1}" type="presParOf" srcId="{53DB41FF-8B17-4617-9674-DE3D4B37A9B2}" destId="{BE2A4BA9-9338-4B39-A12C-2C3B67F0793C}" srcOrd="4" destOrd="0" presId="urn:microsoft.com/office/officeart/2005/8/layout/chevron2"/>
    <dgm:cxn modelId="{950FB18C-7099-4AE2-848D-C988C3C5C8F9}" type="presParOf" srcId="{BE2A4BA9-9338-4B39-A12C-2C3B67F0793C}" destId="{9B510CA9-05FC-41B5-B30C-C5991F664646}" srcOrd="0" destOrd="0" presId="urn:microsoft.com/office/officeart/2005/8/layout/chevron2"/>
    <dgm:cxn modelId="{DDFF540D-E6B8-4DA4-8DB8-80CF909F69E5}" type="presParOf" srcId="{BE2A4BA9-9338-4B39-A12C-2C3B67F0793C}" destId="{94DAA141-15D3-48D1-BC1F-59503CF58D7B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F696C3-9FA0-4E61-8AFD-3B39D881F6C7}">
      <dsp:nvSpPr>
        <dsp:cNvPr id="0" name=""/>
        <dsp:cNvSpPr/>
      </dsp:nvSpPr>
      <dsp:spPr>
        <a:xfrm>
          <a:off x="1253" y="449137"/>
          <a:ext cx="2932697" cy="146634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63500" rIns="95250" bIns="63500" numCol="1" spcCol="1270" anchor="ctr" anchorCtr="0">
          <a:noAutofit/>
        </a:bodyPr>
        <a:lstStyle/>
        <a:p>
          <a:pPr marL="0" lvl="0" indent="0" algn="ctr" defTabSz="2222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5000" kern="1200" dirty="0"/>
            <a:t>Word2Vec</a:t>
          </a:r>
          <a:endParaRPr lang="ko-KR" altLang="en-US" sz="5000" kern="1200" dirty="0"/>
        </a:p>
      </dsp:txBody>
      <dsp:txXfrm>
        <a:off x="44201" y="492085"/>
        <a:ext cx="2846801" cy="1380452"/>
      </dsp:txXfrm>
    </dsp:sp>
    <dsp:sp modelId="{2A905A53-BEDD-4CD1-A5D6-09CDEF842796}">
      <dsp:nvSpPr>
        <dsp:cNvPr id="0" name=""/>
        <dsp:cNvSpPr/>
      </dsp:nvSpPr>
      <dsp:spPr>
        <a:xfrm>
          <a:off x="294523" y="1915486"/>
          <a:ext cx="293269" cy="109976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99761"/>
              </a:lnTo>
              <a:lnTo>
                <a:pt x="293269" y="109976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98E24A0-7FED-4A44-A8A6-746F015EAADB}">
      <dsp:nvSpPr>
        <dsp:cNvPr id="0" name=""/>
        <dsp:cNvSpPr/>
      </dsp:nvSpPr>
      <dsp:spPr>
        <a:xfrm>
          <a:off x="587792" y="2282073"/>
          <a:ext cx="2346157" cy="14663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82550" rIns="123825" bIns="82550" numCol="1" spcCol="1270" anchor="ctr" anchorCtr="0">
          <a:noAutofit/>
        </a:bodyPr>
        <a:lstStyle/>
        <a:p>
          <a:pPr marL="0" lvl="0" indent="0" algn="ctr" defTabSz="2889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6500" kern="1200" dirty="0"/>
            <a:t>0.51</a:t>
          </a:r>
          <a:endParaRPr lang="ko-KR" altLang="en-US" sz="6500" kern="1200" dirty="0"/>
        </a:p>
      </dsp:txBody>
      <dsp:txXfrm>
        <a:off x="630740" y="2325021"/>
        <a:ext cx="2260261" cy="1380452"/>
      </dsp:txXfrm>
    </dsp:sp>
    <dsp:sp modelId="{FDE7FC3F-41CA-4A3D-BADA-85DB387D3C7A}">
      <dsp:nvSpPr>
        <dsp:cNvPr id="0" name=""/>
        <dsp:cNvSpPr/>
      </dsp:nvSpPr>
      <dsp:spPr>
        <a:xfrm>
          <a:off x="294523" y="1915486"/>
          <a:ext cx="293269" cy="293269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932697"/>
              </a:lnTo>
              <a:lnTo>
                <a:pt x="293269" y="293269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38D3944-72BF-4526-B826-65B847F47531}">
      <dsp:nvSpPr>
        <dsp:cNvPr id="0" name=""/>
        <dsp:cNvSpPr/>
      </dsp:nvSpPr>
      <dsp:spPr>
        <a:xfrm>
          <a:off x="587792" y="4115008"/>
          <a:ext cx="2346157" cy="14663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82550" rIns="123825" bIns="82550" numCol="1" spcCol="1270" anchor="ctr" anchorCtr="0">
          <a:noAutofit/>
        </a:bodyPr>
        <a:lstStyle/>
        <a:p>
          <a:pPr marL="0" lvl="0" indent="0" algn="ctr" defTabSz="2889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6500" kern="1200" dirty="0"/>
            <a:t>0.5</a:t>
          </a:r>
          <a:endParaRPr lang="ko-KR" altLang="en-US" sz="6500" kern="1200" dirty="0"/>
        </a:p>
      </dsp:txBody>
      <dsp:txXfrm>
        <a:off x="630740" y="4157956"/>
        <a:ext cx="2260261" cy="1380452"/>
      </dsp:txXfrm>
    </dsp:sp>
    <dsp:sp modelId="{D02411B8-E8A0-4720-8669-6FCC7E8B535B}">
      <dsp:nvSpPr>
        <dsp:cNvPr id="0" name=""/>
        <dsp:cNvSpPr/>
      </dsp:nvSpPr>
      <dsp:spPr>
        <a:xfrm>
          <a:off x="3667124" y="449137"/>
          <a:ext cx="2932697" cy="146634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63500" rIns="95250" bIns="63500" numCol="1" spcCol="1270" anchor="ctr" anchorCtr="0">
          <a:noAutofit/>
        </a:bodyPr>
        <a:lstStyle/>
        <a:p>
          <a:pPr marL="0" lvl="0" indent="0" algn="ctr" defTabSz="2222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5000" kern="1200" dirty="0" err="1"/>
            <a:t>FastText</a:t>
          </a:r>
          <a:endParaRPr lang="ko-KR" altLang="en-US" sz="5000" kern="1200" dirty="0"/>
        </a:p>
      </dsp:txBody>
      <dsp:txXfrm>
        <a:off x="3710072" y="492085"/>
        <a:ext cx="2846801" cy="1380452"/>
      </dsp:txXfrm>
    </dsp:sp>
    <dsp:sp modelId="{5D0EC3DA-B4B0-4436-9B4D-AF5933D81CE9}">
      <dsp:nvSpPr>
        <dsp:cNvPr id="0" name=""/>
        <dsp:cNvSpPr/>
      </dsp:nvSpPr>
      <dsp:spPr>
        <a:xfrm>
          <a:off x="3960394" y="1915486"/>
          <a:ext cx="293269" cy="109976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99761"/>
              </a:lnTo>
              <a:lnTo>
                <a:pt x="293269" y="109976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5E491F0-7C24-40F2-9EB3-D1D566DD2C06}">
      <dsp:nvSpPr>
        <dsp:cNvPr id="0" name=""/>
        <dsp:cNvSpPr/>
      </dsp:nvSpPr>
      <dsp:spPr>
        <a:xfrm>
          <a:off x="4253664" y="2282073"/>
          <a:ext cx="2346157" cy="14663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82550" rIns="123825" bIns="82550" numCol="1" spcCol="1270" anchor="ctr" anchorCtr="0">
          <a:noAutofit/>
        </a:bodyPr>
        <a:lstStyle/>
        <a:p>
          <a:pPr marL="0" lvl="0" indent="0" algn="ctr" defTabSz="2889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6500" kern="1200" dirty="0"/>
            <a:t>0.47</a:t>
          </a:r>
          <a:endParaRPr lang="ko-KR" altLang="en-US" sz="6500" kern="1200" dirty="0"/>
        </a:p>
      </dsp:txBody>
      <dsp:txXfrm>
        <a:off x="4296612" y="2325021"/>
        <a:ext cx="2260261" cy="1380452"/>
      </dsp:txXfrm>
    </dsp:sp>
    <dsp:sp modelId="{74C096B1-25A7-4F9D-9760-CF351DDC5474}">
      <dsp:nvSpPr>
        <dsp:cNvPr id="0" name=""/>
        <dsp:cNvSpPr/>
      </dsp:nvSpPr>
      <dsp:spPr>
        <a:xfrm>
          <a:off x="3960394" y="1915486"/>
          <a:ext cx="293269" cy="293269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932697"/>
              </a:lnTo>
              <a:lnTo>
                <a:pt x="293269" y="293269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C7C1CDA-6BEE-4E56-8F2F-8A537A73A48F}">
      <dsp:nvSpPr>
        <dsp:cNvPr id="0" name=""/>
        <dsp:cNvSpPr/>
      </dsp:nvSpPr>
      <dsp:spPr>
        <a:xfrm>
          <a:off x="4253664" y="4115008"/>
          <a:ext cx="2346157" cy="14663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82550" rIns="123825" bIns="82550" numCol="1" spcCol="1270" anchor="ctr" anchorCtr="0">
          <a:noAutofit/>
        </a:bodyPr>
        <a:lstStyle/>
        <a:p>
          <a:pPr marL="0" lvl="0" indent="0" algn="ctr" defTabSz="2889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6500" kern="1200" dirty="0"/>
            <a:t>0.46</a:t>
          </a:r>
          <a:endParaRPr lang="ko-KR" altLang="en-US" sz="6500" kern="1200" dirty="0"/>
        </a:p>
      </dsp:txBody>
      <dsp:txXfrm>
        <a:off x="4296612" y="4157956"/>
        <a:ext cx="2260261" cy="1380452"/>
      </dsp:txXfrm>
    </dsp:sp>
    <dsp:sp modelId="{5471AD89-0C2A-4B2F-B2AD-405FD31B2BEC}">
      <dsp:nvSpPr>
        <dsp:cNvPr id="0" name=""/>
        <dsp:cNvSpPr/>
      </dsp:nvSpPr>
      <dsp:spPr>
        <a:xfrm>
          <a:off x="7332996" y="449137"/>
          <a:ext cx="2932697" cy="146634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63500" rIns="95250" bIns="63500" numCol="1" spcCol="1270" anchor="ctr" anchorCtr="0">
          <a:noAutofit/>
        </a:bodyPr>
        <a:lstStyle/>
        <a:p>
          <a:pPr marL="0" lvl="0" indent="0" algn="ctr" defTabSz="2222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5000" kern="1200" dirty="0" err="1"/>
            <a:t>SRoBERTa</a:t>
          </a:r>
          <a:endParaRPr lang="ko-KR" altLang="en-US" sz="5000" kern="1200" dirty="0"/>
        </a:p>
      </dsp:txBody>
      <dsp:txXfrm>
        <a:off x="7375944" y="492085"/>
        <a:ext cx="2846801" cy="1380452"/>
      </dsp:txXfrm>
    </dsp:sp>
    <dsp:sp modelId="{4D9B1CE6-6724-4C4C-BBBB-6040938FA881}">
      <dsp:nvSpPr>
        <dsp:cNvPr id="0" name=""/>
        <dsp:cNvSpPr/>
      </dsp:nvSpPr>
      <dsp:spPr>
        <a:xfrm>
          <a:off x="7626266" y="1915486"/>
          <a:ext cx="293269" cy="109976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99761"/>
              </a:lnTo>
              <a:lnTo>
                <a:pt x="293269" y="109976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24A875D-3AE5-45AB-B64E-74903AC72B03}">
      <dsp:nvSpPr>
        <dsp:cNvPr id="0" name=""/>
        <dsp:cNvSpPr/>
      </dsp:nvSpPr>
      <dsp:spPr>
        <a:xfrm>
          <a:off x="7919535" y="2282073"/>
          <a:ext cx="2346157" cy="14663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82550" rIns="123825" bIns="82550" numCol="1" spcCol="1270" anchor="ctr" anchorCtr="0">
          <a:noAutofit/>
        </a:bodyPr>
        <a:lstStyle/>
        <a:p>
          <a:pPr marL="0" lvl="0" indent="0" algn="ctr" defTabSz="2889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6500" b="1" kern="1200" dirty="0"/>
            <a:t>0.77</a:t>
          </a:r>
          <a:endParaRPr lang="ko-KR" altLang="en-US" sz="6500" b="1" kern="1200" dirty="0"/>
        </a:p>
      </dsp:txBody>
      <dsp:txXfrm>
        <a:off x="7962483" y="2325021"/>
        <a:ext cx="2260261" cy="1380452"/>
      </dsp:txXfrm>
    </dsp:sp>
    <dsp:sp modelId="{37D43A27-A3A7-4436-9C34-A868E3D8BE8C}">
      <dsp:nvSpPr>
        <dsp:cNvPr id="0" name=""/>
        <dsp:cNvSpPr/>
      </dsp:nvSpPr>
      <dsp:spPr>
        <a:xfrm>
          <a:off x="7626266" y="1915486"/>
          <a:ext cx="293269" cy="293269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932697"/>
              </a:lnTo>
              <a:lnTo>
                <a:pt x="293269" y="293269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31F1B85-9D09-4F07-B3B0-558FE0C1040E}">
      <dsp:nvSpPr>
        <dsp:cNvPr id="0" name=""/>
        <dsp:cNvSpPr/>
      </dsp:nvSpPr>
      <dsp:spPr>
        <a:xfrm>
          <a:off x="7919535" y="4115008"/>
          <a:ext cx="2346157" cy="14663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82550" rIns="123825" bIns="82550" numCol="1" spcCol="1270" anchor="ctr" anchorCtr="0">
          <a:noAutofit/>
        </a:bodyPr>
        <a:lstStyle/>
        <a:p>
          <a:pPr marL="0" lvl="0" indent="0" algn="ctr" defTabSz="2889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6500" b="1" kern="1200" dirty="0"/>
            <a:t>0.84</a:t>
          </a:r>
          <a:endParaRPr lang="ko-KR" altLang="en-US" sz="6500" b="1" kern="1200" dirty="0"/>
        </a:p>
      </dsp:txBody>
      <dsp:txXfrm>
        <a:off x="7962483" y="4157956"/>
        <a:ext cx="2260261" cy="138045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D9A02E-7D94-49CD-87B4-F37ED651A4DF}">
      <dsp:nvSpPr>
        <dsp:cNvPr id="0" name=""/>
        <dsp:cNvSpPr/>
      </dsp:nvSpPr>
      <dsp:spPr>
        <a:xfrm>
          <a:off x="1674043" y="263942"/>
          <a:ext cx="5238249" cy="1819175"/>
        </a:xfrm>
        <a:prstGeom prst="ellipse">
          <a:avLst/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ED76FCD-7C22-41CE-88BF-0676DB5E8C11}">
      <dsp:nvSpPr>
        <dsp:cNvPr id="0" name=""/>
        <dsp:cNvSpPr/>
      </dsp:nvSpPr>
      <dsp:spPr>
        <a:xfrm>
          <a:off x="3793707" y="4718485"/>
          <a:ext cx="1015164" cy="649705"/>
        </a:xfrm>
        <a:prstGeom prst="down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0A9F7CF-818F-4714-A657-629529EE41F4}">
      <dsp:nvSpPr>
        <dsp:cNvPr id="0" name=""/>
        <dsp:cNvSpPr/>
      </dsp:nvSpPr>
      <dsp:spPr>
        <a:xfrm>
          <a:off x="1347525" y="5238249"/>
          <a:ext cx="5907527" cy="12181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400" kern="1200" dirty="0">
              <a:latin typeface="+mj-ea"/>
              <a:ea typeface="+mj-ea"/>
            </a:rPr>
            <a:t>“</a:t>
          </a:r>
          <a:r>
            <a:rPr lang="en-US" altLang="en-US" sz="2400" kern="1200" dirty="0" err="1">
              <a:latin typeface="+mj-ea"/>
              <a:ea typeface="+mj-ea"/>
            </a:rPr>
            <a:t>SRoBERTa</a:t>
          </a:r>
          <a:r>
            <a:rPr lang="ko-KR" altLang="en-US" sz="2400" kern="1200" dirty="0">
              <a:latin typeface="+mj-ea"/>
              <a:ea typeface="+mj-ea"/>
            </a:rPr>
            <a:t>는 한글 가짜뉴스 탐지에서 뛰어난 잠재력을 보여줌</a:t>
          </a:r>
          <a:r>
            <a:rPr lang="en-US" altLang="ko-KR" sz="2400" kern="1200" dirty="0">
              <a:latin typeface="+mj-ea"/>
              <a:ea typeface="+mj-ea"/>
            </a:rPr>
            <a:t>”</a:t>
          </a:r>
          <a:endParaRPr lang="ko-KR" altLang="en-US" sz="2400" kern="1200" dirty="0">
            <a:latin typeface="+mj-ea"/>
            <a:ea typeface="+mj-ea"/>
          </a:endParaRPr>
        </a:p>
      </dsp:txBody>
      <dsp:txXfrm>
        <a:off x="1347525" y="5238249"/>
        <a:ext cx="5907527" cy="1218197"/>
      </dsp:txXfrm>
    </dsp:sp>
    <dsp:sp modelId="{FB0A0171-63B0-4C7F-B235-45D2F4E7406C}">
      <dsp:nvSpPr>
        <dsp:cNvPr id="0" name=""/>
        <dsp:cNvSpPr/>
      </dsp:nvSpPr>
      <dsp:spPr>
        <a:xfrm>
          <a:off x="3578492" y="2223616"/>
          <a:ext cx="1827296" cy="182729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900" kern="1200" dirty="0"/>
            <a:t>다의어 처리</a:t>
          </a:r>
        </a:p>
      </dsp:txBody>
      <dsp:txXfrm>
        <a:off x="3846093" y="2491217"/>
        <a:ext cx="1292094" cy="1292094"/>
      </dsp:txXfrm>
    </dsp:sp>
    <dsp:sp modelId="{F48B3DE3-5E92-4A01-826E-6EA9A5D62289}">
      <dsp:nvSpPr>
        <dsp:cNvPr id="0" name=""/>
        <dsp:cNvSpPr/>
      </dsp:nvSpPr>
      <dsp:spPr>
        <a:xfrm>
          <a:off x="2270960" y="852738"/>
          <a:ext cx="1827296" cy="182729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900" kern="1200" dirty="0"/>
            <a:t>긴 문장 처리</a:t>
          </a:r>
        </a:p>
      </dsp:txBody>
      <dsp:txXfrm>
        <a:off x="2538561" y="1120339"/>
        <a:ext cx="1292094" cy="1292094"/>
      </dsp:txXfrm>
    </dsp:sp>
    <dsp:sp modelId="{ADD65CCF-A985-47B8-84C4-3A12C46E4E63}">
      <dsp:nvSpPr>
        <dsp:cNvPr id="0" name=""/>
        <dsp:cNvSpPr/>
      </dsp:nvSpPr>
      <dsp:spPr>
        <a:xfrm>
          <a:off x="4138863" y="410938"/>
          <a:ext cx="1827296" cy="182729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900" kern="1200" dirty="0"/>
            <a:t>문맥 이해도</a:t>
          </a:r>
        </a:p>
      </dsp:txBody>
      <dsp:txXfrm>
        <a:off x="4406464" y="678539"/>
        <a:ext cx="1292094" cy="1292094"/>
      </dsp:txXfrm>
    </dsp:sp>
    <dsp:sp modelId="{9B696175-3186-4EF2-B0F4-18B5E21DAAF1}">
      <dsp:nvSpPr>
        <dsp:cNvPr id="0" name=""/>
        <dsp:cNvSpPr/>
      </dsp:nvSpPr>
      <dsp:spPr>
        <a:xfrm>
          <a:off x="1458828" y="40606"/>
          <a:ext cx="5684922" cy="4547937"/>
        </a:xfrm>
        <a:prstGeom prst="funnel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C19E68D-0DC5-4CEB-82F7-D5D87D225FDD}">
      <dsp:nvSpPr>
        <dsp:cNvPr id="0" name=""/>
        <dsp:cNvSpPr/>
      </dsp:nvSpPr>
      <dsp:spPr>
        <a:xfrm rot="5400000">
          <a:off x="-343516" y="348213"/>
          <a:ext cx="2290111" cy="160307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kern="1200" dirty="0"/>
            <a:t>주제 선정</a:t>
          </a:r>
        </a:p>
      </dsp:txBody>
      <dsp:txXfrm rot="-5400000">
        <a:off x="2" y="806235"/>
        <a:ext cx="1603077" cy="687034"/>
      </dsp:txXfrm>
    </dsp:sp>
    <dsp:sp modelId="{3BBF5EA3-4559-4192-BF70-5196C00B0C8B}">
      <dsp:nvSpPr>
        <dsp:cNvPr id="0" name=""/>
        <dsp:cNvSpPr/>
      </dsp:nvSpPr>
      <dsp:spPr>
        <a:xfrm rot="5400000">
          <a:off x="4408673" y="-2800899"/>
          <a:ext cx="1488572" cy="709976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6985" rIns="6985" bIns="6985" numCol="1" spcCol="1270" anchor="ctr" anchorCtr="0">
          <a:noAutofit/>
        </a:bodyPr>
        <a:lstStyle/>
        <a:p>
          <a:pPr marL="57150" lvl="1" indent="-57150" algn="l" defTabSz="4889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100" kern="1200" dirty="0">
              <a:latin typeface="+mj-ea"/>
              <a:ea typeface="+mj-ea"/>
            </a:rPr>
            <a:t>프로젝트 초기</a:t>
          </a:r>
          <a:r>
            <a:rPr lang="en-US" altLang="en-US" sz="1100" kern="1200" dirty="0">
              <a:latin typeface="+mj-ea"/>
              <a:ea typeface="+mj-ea"/>
            </a:rPr>
            <a:t>, </a:t>
          </a:r>
          <a:r>
            <a:rPr lang="ko-KR" altLang="en-US" sz="1100" kern="1200" dirty="0">
              <a:latin typeface="+mj-ea"/>
              <a:ea typeface="+mj-ea"/>
            </a:rPr>
            <a:t>주제 선정 과정에서 어려움을 겪음</a:t>
          </a:r>
        </a:p>
        <a:p>
          <a:pPr marL="57150" lvl="1" indent="-57150" algn="l" defTabSz="4889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100" kern="1200" dirty="0">
              <a:latin typeface="+mj-ea"/>
              <a:ea typeface="+mj-ea"/>
            </a:rPr>
            <a:t>단순한 주제 선택이 아닌 타깃과 해결 범위를 명확히 설정하는 것이 중요하고 이러한 설정이 프로젝트의 방향성과 설득력에 직접적인 영향을 끼친다는 것을 배움</a:t>
          </a:r>
        </a:p>
        <a:p>
          <a:pPr marL="57150" lvl="1" indent="-57150" algn="l" defTabSz="4889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100" kern="1200" dirty="0">
              <a:latin typeface="+mj-ea"/>
              <a:ea typeface="+mj-ea"/>
            </a:rPr>
            <a:t>해당 작업에 필요한 논문을 </a:t>
          </a:r>
          <a:r>
            <a:rPr lang="ko-KR" altLang="en-US" sz="1100" kern="1200" dirty="0" err="1">
              <a:latin typeface="+mj-ea"/>
              <a:ea typeface="+mj-ea"/>
            </a:rPr>
            <a:t>찾는것이</a:t>
          </a:r>
          <a:r>
            <a:rPr lang="ko-KR" altLang="en-US" sz="1100" kern="1200" dirty="0">
              <a:latin typeface="+mj-ea"/>
              <a:ea typeface="+mj-ea"/>
            </a:rPr>
            <a:t> 작업 성공을 위한 가장 중요한 요소</a:t>
          </a:r>
        </a:p>
      </dsp:txBody>
      <dsp:txXfrm rot="-5400000">
        <a:off x="1603077" y="77363"/>
        <a:ext cx="7027098" cy="1343240"/>
      </dsp:txXfrm>
    </dsp:sp>
    <dsp:sp modelId="{D6261D66-0A2D-41BE-A551-8BB26D61A809}">
      <dsp:nvSpPr>
        <dsp:cNvPr id="0" name=""/>
        <dsp:cNvSpPr/>
      </dsp:nvSpPr>
      <dsp:spPr>
        <a:xfrm rot="5400000">
          <a:off x="-343516" y="2449661"/>
          <a:ext cx="2290111" cy="160307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kern="1200" dirty="0"/>
            <a:t>작업</a:t>
          </a:r>
        </a:p>
      </dsp:txBody>
      <dsp:txXfrm rot="-5400000">
        <a:off x="2" y="2907683"/>
        <a:ext cx="1603077" cy="687034"/>
      </dsp:txXfrm>
    </dsp:sp>
    <dsp:sp modelId="{524F2ACB-62D6-4C1A-8B46-56F9308902F7}">
      <dsp:nvSpPr>
        <dsp:cNvPr id="0" name=""/>
        <dsp:cNvSpPr/>
      </dsp:nvSpPr>
      <dsp:spPr>
        <a:xfrm rot="5400000">
          <a:off x="4408673" y="-699451"/>
          <a:ext cx="1488572" cy="709976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6985" rIns="6985" bIns="6985" numCol="1" spcCol="1270" anchor="ctr" anchorCtr="0">
          <a:noAutofit/>
        </a:bodyPr>
        <a:lstStyle/>
        <a:p>
          <a:pPr marL="57150" lvl="1" indent="-57150" algn="l" defTabSz="4889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100" kern="1200" dirty="0"/>
            <a:t>논문 검색과 분석 경험이 부족해 초반에는 다소 어려움</a:t>
          </a:r>
        </a:p>
        <a:p>
          <a:pPr marL="57150" lvl="1" indent="-57150" algn="l" defTabSz="4889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100" kern="1200" dirty="0"/>
            <a:t>배우지 않은 모델은 논문 및 외부 자료를 통해 스스로 학습하고 적용해보면서 새로운 모델을 </a:t>
          </a:r>
          <a:r>
            <a:rPr lang="ko-KR" altLang="en-US" sz="1100" kern="1200" dirty="0" err="1"/>
            <a:t>사용해야하는</a:t>
          </a:r>
          <a:r>
            <a:rPr lang="ko-KR" altLang="en-US" sz="1100" kern="1200" dirty="0"/>
            <a:t> 상황에 어떻게 </a:t>
          </a:r>
          <a:r>
            <a:rPr lang="ko-KR" altLang="en-US" sz="1100" kern="1200" dirty="0" err="1"/>
            <a:t>학습해야하는지</a:t>
          </a:r>
          <a:r>
            <a:rPr lang="ko-KR" altLang="en-US" sz="1100" kern="1200" dirty="0"/>
            <a:t> 배울 수 있었음</a:t>
          </a:r>
        </a:p>
        <a:p>
          <a:pPr marL="57150" lvl="1" indent="-57150" algn="l" defTabSz="4889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100" kern="1200" dirty="0" err="1"/>
            <a:t>하이퍼</a:t>
          </a:r>
          <a:r>
            <a:rPr lang="ko-KR" altLang="en-US" sz="1100" kern="1200" dirty="0"/>
            <a:t> 파라미터 튜닝에 따른 모델 성능 변화를 직접 확인하며 파라미터 튜닝의 중요성을 </a:t>
          </a:r>
          <a:r>
            <a:rPr lang="ko-KR" altLang="en-US" sz="1100" kern="1200" dirty="0" err="1"/>
            <a:t>알게됨</a:t>
          </a:r>
          <a:endParaRPr lang="ko-KR" altLang="en-US" sz="1100" kern="1200" dirty="0"/>
        </a:p>
      </dsp:txBody>
      <dsp:txXfrm rot="-5400000">
        <a:off x="1603077" y="2178811"/>
        <a:ext cx="7027098" cy="1343240"/>
      </dsp:txXfrm>
    </dsp:sp>
    <dsp:sp modelId="{9B510CA9-05FC-41B5-B30C-C5991F664646}">
      <dsp:nvSpPr>
        <dsp:cNvPr id="0" name=""/>
        <dsp:cNvSpPr/>
      </dsp:nvSpPr>
      <dsp:spPr>
        <a:xfrm rot="5400000">
          <a:off x="-343516" y="4551108"/>
          <a:ext cx="2290111" cy="160307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kern="1200" dirty="0" err="1"/>
            <a:t>아쉬운점</a:t>
          </a:r>
          <a:r>
            <a:rPr lang="ko-KR" altLang="en-US" sz="2000" kern="1200" dirty="0"/>
            <a:t> 및 각오</a:t>
          </a:r>
        </a:p>
      </dsp:txBody>
      <dsp:txXfrm rot="-5400000">
        <a:off x="2" y="5009130"/>
        <a:ext cx="1603077" cy="687034"/>
      </dsp:txXfrm>
    </dsp:sp>
    <dsp:sp modelId="{94DAA141-15D3-48D1-BC1F-59503CF58D7B}">
      <dsp:nvSpPr>
        <dsp:cNvPr id="0" name=""/>
        <dsp:cNvSpPr/>
      </dsp:nvSpPr>
      <dsp:spPr>
        <a:xfrm rot="5400000">
          <a:off x="4408282" y="1402387"/>
          <a:ext cx="1489355" cy="709976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6985" rIns="6985" bIns="6985" numCol="1" spcCol="1270" anchor="ctr" anchorCtr="0">
          <a:noAutofit/>
        </a:bodyPr>
        <a:lstStyle/>
        <a:p>
          <a:pPr marL="57150" lvl="1" indent="-57150" algn="l" defTabSz="4889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100" kern="1200" dirty="0">
              <a:latin typeface="+mj-ea"/>
              <a:ea typeface="+mj-ea"/>
            </a:rPr>
            <a:t>학원에서의 첫 팀장 </a:t>
          </a:r>
          <a:r>
            <a:rPr lang="ko-KR" altLang="en-US" sz="1100" kern="1200" dirty="0" err="1">
              <a:latin typeface="+mj-ea"/>
              <a:ea typeface="+mj-ea"/>
            </a:rPr>
            <a:t>역할이었어서</a:t>
          </a:r>
          <a:r>
            <a:rPr lang="ko-KR" altLang="en-US" sz="1100" kern="1200" dirty="0">
              <a:latin typeface="+mj-ea"/>
              <a:ea typeface="+mj-ea"/>
            </a:rPr>
            <a:t> 서툰 부분이 있었을 것이라고 생각함</a:t>
          </a:r>
          <a:r>
            <a:rPr lang="en-US" altLang="ko-KR" sz="1100" kern="1200" dirty="0">
              <a:latin typeface="+mj-ea"/>
              <a:ea typeface="+mj-ea"/>
            </a:rPr>
            <a:t>. </a:t>
          </a:r>
          <a:r>
            <a:rPr lang="ko-KR" altLang="en-US" sz="1100" kern="1200" dirty="0">
              <a:latin typeface="+mj-ea"/>
              <a:ea typeface="+mj-ea"/>
            </a:rPr>
            <a:t>이번 경험을 바탕으로</a:t>
          </a:r>
          <a:r>
            <a:rPr lang="en-US" altLang="en-US" sz="1100" kern="1200" dirty="0">
              <a:latin typeface="+mj-ea"/>
              <a:ea typeface="+mj-ea"/>
            </a:rPr>
            <a:t>, </a:t>
          </a:r>
          <a:r>
            <a:rPr lang="ko-KR" altLang="en-US" sz="1100" kern="1200" dirty="0">
              <a:latin typeface="+mj-ea"/>
              <a:ea typeface="+mj-ea"/>
            </a:rPr>
            <a:t>추후 팀장을 맡게 된다면 더 나은 방식으로 팀을 이끌고 싶음</a:t>
          </a:r>
        </a:p>
        <a:p>
          <a:pPr marL="57150" lvl="1" indent="-57150" algn="l" defTabSz="4889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100" kern="1200" dirty="0">
              <a:latin typeface="+mj-ea"/>
              <a:ea typeface="+mj-ea"/>
            </a:rPr>
            <a:t>향후에 데이터를 보강해서 모델 성능을 재검증해보고 싶음</a:t>
          </a:r>
        </a:p>
        <a:p>
          <a:pPr marL="57150" lvl="1" indent="-57150" algn="l" defTabSz="4889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100" kern="1200" dirty="0">
              <a:latin typeface="+mj-ea"/>
              <a:ea typeface="+mj-ea"/>
            </a:rPr>
            <a:t>프로젝트를 통해 본인이 모델을 선정하고 수치를 개선하기 위한 방안을 찾는 과정에서 부족한 점을 많이 느낌</a:t>
          </a:r>
        </a:p>
      </dsp:txBody>
      <dsp:txXfrm rot="-5400000">
        <a:off x="1603078" y="4280295"/>
        <a:ext cx="7027060" cy="134394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funnel1">
  <dgm:title val=""/>
  <dgm:desc val=""/>
  <dgm:catLst>
    <dgm:cat type="relationship" pri="2000"/>
    <dgm:cat type="process" pri="2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4"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1">
      <dgm:if name="Name2" axis="ch" ptType="node" func="cnt" op="equ" val="2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w" for="ch" forName="item1" refType="w" fact="0.35"/>
          <dgm:constr type="h" for="ch" forName="item1" refType="w" fact="0.35"/>
          <dgm:constr type="t" for="ch" forName="item1" refType="h" fact="0.05"/>
          <dgm:constr type="l" for="ch" forName="item1" refType="w" fact="0.125"/>
          <dgm:constr type="primFontSz" for="ch" forName="item1" op="equ" val="65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if>
      <dgm:else name="Name3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primFontSz" for="ch" forName="rectangle" val="65"/>
          <dgm:constr type="w" for="ch" forName="item1" refType="w" fact="0.225"/>
          <dgm:constr type="h" for="ch" forName="item1" refType="w" fact="0.225"/>
          <dgm:constr type="t" for="ch" forName="item1" refType="h" fact="0.336"/>
          <dgm:constr type="l" for="ch" forName="item1" refType="w" fact="0.261"/>
          <dgm:constr type="primFontSz" for="ch" forName="item1" val="65"/>
          <dgm:constr type="w" for="ch" forName="item2" refType="w" fact="0.225"/>
          <dgm:constr type="h" for="ch" forName="item2" refType="w" fact="0.225"/>
          <dgm:constr type="t" for="ch" forName="item2" refType="h" fact="0.125"/>
          <dgm:constr type="l" for="ch" forName="item2" refType="w" fact="0.1"/>
          <dgm:constr type="primFontSz" for="ch" forName="item2" refType="primFontSz" refFor="ch" refForName="item1" op="equ"/>
          <dgm:constr type="w" for="ch" forName="item3" refType="w" fact="0.225"/>
          <dgm:constr type="h" for="ch" forName="item3" refType="w" fact="0.225"/>
          <dgm:constr type="t" for="ch" forName="item3" refType="h" fact="0.057"/>
          <dgm:constr type="l" for="ch" forName="item3" refType="w" fact="0.33"/>
          <dgm:constr type="primFontSz" for="ch" forName="item3" refType="primFontSz" refFor="ch" refForName="item1" op="equ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else>
    </dgm:choose>
    <dgm:ruleLst/>
    <dgm:choose name="Name4">
      <dgm:if name="Name5" axis="ch" ptType="node" func="cnt" op="gte" val="1">
        <dgm:layoutNode name="ellipse" styleLbl="tr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arrow1" styleLbl="fgShp">
          <dgm:alg type="sp"/>
          <dgm:shape xmlns:r="http://schemas.openxmlformats.org/officeDocument/2006/relationships" type="downArrow" r:blip="">
            <dgm:adjLst/>
          </dgm:shape>
          <dgm:presOf/>
          <dgm:constrLst/>
          <dgm:ruleLst/>
        </dgm:layoutNode>
        <dgm:layoutNode name="rectangle" styleLbl="revTx">
          <dgm:varLst>
            <dgm:bulletEnabled val="1"/>
          </dgm:varLst>
          <dgm:alg type="tx">
            <dgm:param type="txAnchorHorzCh" val="ctr"/>
          </dgm:alg>
          <dgm:shape xmlns:r="http://schemas.openxmlformats.org/officeDocument/2006/relationships" type="rect" r:blip="">
            <dgm:adjLst/>
          </dgm:shape>
          <dgm:choose name="Name6">
            <dgm:if name="Name7" axis="ch" ptType="node" func="cnt" op="equ" val="1">
              <dgm:presOf axis="ch desOrSelf" ptType="node node" st="1 1" cnt="1 0"/>
            </dgm:if>
            <dgm:if name="Name8" axis="ch" ptType="node" func="cnt" op="equ" val="2">
              <dgm:presOf axis="ch desOrSelf" ptType="node node" st="2 1" cnt="1 0"/>
            </dgm:if>
            <dgm:if name="Name9" axis="ch" ptType="node" func="cnt" op="equ" val="3">
              <dgm:presOf axis="ch desOrSelf" ptType="node node" st="3 1" cnt="1 0"/>
            </dgm:if>
            <dgm:else name="Name10">
              <dgm:presOf axis="ch desOrSelf" ptType="node node" st="4 1" cnt="1 0"/>
            </dgm:else>
          </dgm:choose>
          <dgm:constrLst/>
          <dgm:ruleLst>
            <dgm:rule type="primFontSz" val="5" fact="NaN" max="NaN"/>
          </dgm:ruleLst>
        </dgm:layoutNode>
        <dgm:forEach name="Name11" axis="ch" ptType="node" st="2" cnt="1">
          <dgm:layoutNode name="item1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2">
              <dgm:if name="Name13" axis="root ch" ptType="all node" func="cnt" op="equ" val="1">
                <dgm:presOf/>
              </dgm:if>
              <dgm:if name="Name14" axis="root ch" ptType="all node" func="cnt" op="equ" val="2">
                <dgm:presOf axis="root ch desOrSelf" ptType="all node node" st="1 1 1" cnt="0 1 0"/>
              </dgm:if>
              <dgm:if name="Name15" axis="root ch" ptType="all node" func="cnt" op="equ" val="3">
                <dgm:presOf axis="root ch desOrSelf" ptType="all node node" st="1 2 1" cnt="0 1 0"/>
              </dgm:if>
              <dgm:else name="Name16">
                <dgm:presOf axis="root ch desOrSelf" ptType="all node node" st="1 3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17" axis="ch" ptType="node" st="3" cnt="1">
          <dgm:layoutNode name="item2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8">
              <dgm:if name="Name19" axis="root ch" ptType="all node" func="cnt" op="equ" val="1">
                <dgm:presOf/>
              </dgm:if>
              <dgm:if name="Name20" axis="root ch" ptType="all node" func="cnt" op="equ" val="2">
                <dgm:presOf/>
              </dgm:if>
              <dgm:if name="Name21" axis="root ch" ptType="all node" func="cnt" op="equ" val="3">
                <dgm:presOf axis="root ch desOrSelf" ptType="all node node" st="1 1 1" cnt="0 1 0"/>
              </dgm:if>
              <dgm:else name="Name22">
                <dgm:presOf axis="root ch desOrSelf" ptType="all node node" st="1 2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23" axis="ch" ptType="node" st="4" cnt="1">
          <dgm:layoutNode name="item3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4">
              <dgm:if name="Name25" axis="root ch" ptType="all node" func="cnt" op="equ" val="1">
                <dgm:presOf/>
              </dgm:if>
              <dgm:if name="Name26" axis="root ch" ptType="all node" func="cnt" op="equ" val="2">
                <dgm:presOf/>
              </dgm:if>
              <dgm:if name="Name27" axis="root ch" ptType="all node" func="cnt" op="equ" val="3">
                <dgm:presOf/>
              </dgm:if>
              <dgm:else name="Name28">
                <dgm:presOf axis="root ch desOrSelf" ptType="all node node" st="1 1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layoutNode name="funnel" styleLbl="trAlignAcc1">
          <dgm:alg type="sp"/>
          <dgm:shape xmlns:r="http://schemas.openxmlformats.org/officeDocument/2006/relationships" type="funnel" r:blip="">
            <dgm:adjLst/>
          </dgm:shape>
          <dgm:presOf/>
          <dgm:constrLst/>
          <dgm:ruleLst/>
        </dgm:layoutNode>
      </dgm:if>
      <dgm:else name="Name29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584132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위프레스에 대한 생각</a:t>
            </a:r>
            <a:endParaRPr lang="en-US" altLang="ko-KR" dirty="0"/>
          </a:p>
          <a:p>
            <a:r>
              <a:rPr lang="ko-KR" altLang="en-US" dirty="0"/>
              <a:t>제목 설명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26F297-643C-CC33-DDBC-9F9FB7A028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3846B94-9B94-70E1-8839-95303A05FB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28ECDC3-355A-88D6-31F4-DB5F527980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5DF0B4-A034-DC23-D4B8-0EE6D43FBFC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1084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03897A-F0B1-EDFA-4738-A98FD8DE00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2D870C6-5875-3078-F582-FC01B44FFD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C44A234-F229-C987-E291-F7D3BF1826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86521E-5DD7-BA1F-B6F9-5902B8C01C9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4097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1723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１</a:t>
            </a:r>
            <a:r>
              <a:rPr lang="en-US" altLang="ko-KR" dirty="0"/>
              <a:t>. </a:t>
            </a:r>
            <a:r>
              <a:rPr lang="ko-KR" altLang="en-US" dirty="0"/>
              <a:t>가짜뉴스의 생성원인</a:t>
            </a:r>
            <a:endParaRPr lang="en-US" altLang="ko-KR" dirty="0"/>
          </a:p>
          <a:p>
            <a:r>
              <a:rPr lang="ko-KR" altLang="en-US" dirty="0"/>
              <a:t>첫 번째는 인간 자체</a:t>
            </a:r>
            <a:endParaRPr lang="en-US" altLang="ko-KR" dirty="0"/>
          </a:p>
          <a:p>
            <a:r>
              <a:rPr lang="ko-KR" altLang="en-US" dirty="0"/>
              <a:t>두 번째는 경제적 이익을 목적</a:t>
            </a:r>
            <a:endParaRPr lang="en-US" altLang="ko-KR" dirty="0"/>
          </a:p>
          <a:p>
            <a:r>
              <a:rPr lang="ko-KR" altLang="en-US" dirty="0"/>
              <a:t>세 번째는 남에게 자기의 존재감을 드러내기 위한 자기만족이나 재미를 추구가 목적</a:t>
            </a:r>
            <a:endParaRPr lang="en-US" altLang="ko-KR" dirty="0"/>
          </a:p>
          <a:p>
            <a:r>
              <a:rPr lang="ko-KR" altLang="en-US" dirty="0"/>
              <a:t>네 번째 정치적 이유가 목적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sz="1400" b="1" dirty="0"/>
              <a:t>참조했던 논문에 따라</a:t>
            </a:r>
            <a:r>
              <a:rPr lang="en-US" altLang="ko-KR" sz="1400" b="1" dirty="0"/>
              <a:t> 2</a:t>
            </a:r>
            <a:r>
              <a:rPr lang="ko-KR" altLang="en-US" sz="1400" b="1" dirty="0"/>
              <a:t>개 유형 선정</a:t>
            </a:r>
            <a:endParaRPr lang="en-US" altLang="ko-KR" sz="1400" b="1" dirty="0"/>
          </a:p>
          <a:p>
            <a:r>
              <a:rPr lang="ko-KR" altLang="en-US" dirty="0"/>
              <a:t>２</a:t>
            </a:r>
            <a:r>
              <a:rPr lang="en-US" altLang="ko-KR" dirty="0"/>
              <a:t>. </a:t>
            </a:r>
            <a:r>
              <a:rPr lang="ko-KR" altLang="en-US" dirty="0"/>
              <a:t>허위정보 </a:t>
            </a:r>
            <a:r>
              <a:rPr lang="en-US" altLang="ko-KR" dirty="0"/>
              <a:t>: </a:t>
            </a:r>
            <a:r>
              <a:rPr lang="ko-KR" altLang="en-US" dirty="0" err="1"/>
              <a:t>프</a:t>
            </a:r>
            <a:r>
              <a:rPr lang="ko-KR" altLang="en-US" dirty="0"/>
              <a:t> 랑스 언론과 구글을 주축으로 ‘</a:t>
            </a:r>
            <a:r>
              <a:rPr lang="ko-KR" altLang="en-US" dirty="0" err="1"/>
              <a:t>크로스체크’서비</a:t>
            </a:r>
            <a:r>
              <a:rPr lang="ko-KR" altLang="en-US" dirty="0"/>
              <a:t> </a:t>
            </a:r>
            <a:r>
              <a:rPr lang="ko-KR" altLang="en-US" dirty="0" err="1"/>
              <a:t>스를</a:t>
            </a:r>
            <a:r>
              <a:rPr lang="ko-KR" altLang="en-US" dirty="0"/>
              <a:t> 선보인 ‘퍼스트 </a:t>
            </a:r>
            <a:r>
              <a:rPr lang="ko-KR" altLang="en-US" dirty="0" err="1"/>
              <a:t>드래프트’는는</a:t>
            </a:r>
            <a:r>
              <a:rPr lang="ko-KR" altLang="en-US" dirty="0"/>
              <a:t> 여러 국가에 서 발견되는 공통점</a:t>
            </a:r>
            <a:endParaRPr lang="en-US" altLang="ko-KR" dirty="0"/>
          </a:p>
          <a:p>
            <a:pPr marL="228600" indent="-228600">
              <a:buAutoNum type="arabicParenBoth"/>
            </a:pPr>
            <a:r>
              <a:rPr lang="ko-KR" altLang="en-US" dirty="0"/>
              <a:t>왜곡될 수 있는 풍자 혹은 패러디</a:t>
            </a:r>
            <a:r>
              <a:rPr lang="en-US" altLang="ko-KR" dirty="0"/>
              <a:t>, </a:t>
            </a:r>
          </a:p>
          <a:p>
            <a:pPr marL="228600" indent="-228600">
              <a:buAutoNum type="arabicParenBoth"/>
            </a:pPr>
            <a:r>
              <a:rPr lang="ko-KR" altLang="en-US" dirty="0"/>
              <a:t>오해의 소지가 있는 콘텐츠</a:t>
            </a:r>
            <a:r>
              <a:rPr lang="en-US" altLang="ko-KR" dirty="0"/>
              <a:t>, </a:t>
            </a:r>
          </a:p>
          <a:p>
            <a:pPr marL="228600" indent="-228600">
              <a:buAutoNum type="arabicParenBoth"/>
            </a:pPr>
            <a:r>
              <a:rPr lang="ko-KR" altLang="en-US" dirty="0"/>
              <a:t>가짜뉴스 사이 </a:t>
            </a:r>
            <a:r>
              <a:rPr lang="ko-KR" altLang="en-US" dirty="0" err="1"/>
              <a:t>트</a:t>
            </a:r>
            <a:r>
              <a:rPr lang="ko-KR" altLang="en-US" dirty="0"/>
              <a:t> 등을 통한 사칭 콘텐츠</a:t>
            </a:r>
            <a:r>
              <a:rPr lang="en-US" altLang="ko-KR" dirty="0"/>
              <a:t>, </a:t>
            </a:r>
          </a:p>
          <a:p>
            <a:pPr marL="228600" indent="-228600">
              <a:buAutoNum type="arabicParenBoth"/>
            </a:pPr>
            <a:r>
              <a:rPr lang="ko-KR" altLang="en-US" u="sng" dirty="0"/>
              <a:t>기사 중 극히 일 부만 사실인 날조 콘텐츠</a:t>
            </a:r>
            <a:r>
              <a:rPr lang="en-US" altLang="ko-KR" dirty="0"/>
              <a:t>, </a:t>
            </a:r>
          </a:p>
          <a:p>
            <a:pPr marL="228600" indent="-228600">
              <a:buAutoNum type="arabicParenBoth"/>
            </a:pPr>
            <a:r>
              <a:rPr lang="ko-KR" altLang="en-US" u="sng" dirty="0"/>
              <a:t>헤드라인과 내용 이 상관없거나 거리가 먼 허위연결 콘텐츠</a:t>
            </a:r>
            <a:r>
              <a:rPr lang="en-US" altLang="ko-KR" dirty="0"/>
              <a:t>, </a:t>
            </a:r>
          </a:p>
          <a:p>
            <a:pPr marL="228600" indent="-228600">
              <a:buAutoNum type="arabicParenBoth"/>
            </a:pPr>
            <a:r>
              <a:rPr lang="ko-KR" altLang="en-US" dirty="0"/>
              <a:t>사실과 다른 맥락과 함께 유포되는 </a:t>
            </a:r>
            <a:r>
              <a:rPr lang="ko-KR" altLang="en-US" dirty="0" err="1"/>
              <a:t>허위콘텐츠</a:t>
            </a:r>
            <a:r>
              <a:rPr lang="ko-KR" altLang="en-US" dirty="0"/>
              <a:t> 및 오보</a:t>
            </a:r>
            <a:r>
              <a:rPr lang="en-US" altLang="ko-KR" dirty="0"/>
              <a:t>, </a:t>
            </a:r>
          </a:p>
          <a:p>
            <a:pPr marL="228600" indent="-228600">
              <a:buAutoNum type="arabicParenBoth"/>
            </a:pPr>
            <a:r>
              <a:rPr lang="ko-KR" altLang="en-US" dirty="0"/>
              <a:t>속이기 위한 목적으로 합성을 통해 조작한 콘텐츠</a:t>
            </a:r>
            <a:r>
              <a:rPr lang="en-US" altLang="ko-KR" dirty="0"/>
              <a:t>(</a:t>
            </a:r>
            <a:r>
              <a:rPr lang="ko-KR" altLang="en-US" dirty="0"/>
              <a:t>미디어오늘 </a:t>
            </a:r>
            <a:r>
              <a:rPr lang="en-US" altLang="ko-KR" dirty="0"/>
              <a:t>2017) </a:t>
            </a:r>
            <a:r>
              <a:rPr lang="ko-KR" altLang="en-US" dirty="0"/>
              <a:t>등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３．현대경제연구원 연간 파해 금액 산정</a:t>
            </a:r>
            <a:r>
              <a:rPr lang="en-US" altLang="ko-KR" dirty="0"/>
              <a:t>(2017</a:t>
            </a:r>
            <a:r>
              <a:rPr lang="ko-KR" altLang="en-US" dirty="0"/>
              <a:t>년</a:t>
            </a:r>
            <a:r>
              <a:rPr lang="en-US" altLang="ko-KR" dirty="0"/>
              <a:t>)</a:t>
            </a:r>
          </a:p>
          <a:p>
            <a:pPr marL="0" indent="0">
              <a:buNone/>
            </a:pPr>
            <a:r>
              <a:rPr lang="ko-KR" altLang="en-US" dirty="0"/>
              <a:t>　　　당사자 </a:t>
            </a:r>
            <a:r>
              <a:rPr lang="en-US" altLang="ko-KR" dirty="0"/>
              <a:t>: 22</a:t>
            </a:r>
            <a:r>
              <a:rPr lang="ko-KR" altLang="en-US" dirty="0"/>
              <a:t>조 </a:t>
            </a:r>
            <a:r>
              <a:rPr lang="en-US" altLang="ko-KR" dirty="0"/>
              <a:t>7700</a:t>
            </a:r>
            <a:r>
              <a:rPr lang="ko-KR" altLang="en-US" dirty="0"/>
              <a:t>억원</a:t>
            </a:r>
            <a:r>
              <a:rPr lang="en-US" altLang="ko-KR" dirty="0"/>
              <a:t>(</a:t>
            </a:r>
            <a:r>
              <a:rPr lang="ko-KR" altLang="en-US" dirty="0"/>
              <a:t>개인 </a:t>
            </a:r>
            <a:r>
              <a:rPr lang="en-US" altLang="ko-KR" dirty="0"/>
              <a:t>5,400</a:t>
            </a:r>
            <a:r>
              <a:rPr lang="ko-KR" altLang="en-US" dirty="0"/>
              <a:t>억</a:t>
            </a:r>
            <a:r>
              <a:rPr lang="en-US" altLang="ko-KR" dirty="0"/>
              <a:t>, </a:t>
            </a:r>
            <a:r>
              <a:rPr lang="ko-KR" altLang="en-US" dirty="0"/>
              <a:t>기업 </a:t>
            </a:r>
            <a:r>
              <a:rPr lang="en-US" altLang="ko-KR" dirty="0"/>
              <a:t>22</a:t>
            </a:r>
            <a:r>
              <a:rPr lang="ko-KR" altLang="en-US" dirty="0"/>
              <a:t>조</a:t>
            </a:r>
            <a:r>
              <a:rPr lang="en-US" altLang="ko-KR" dirty="0"/>
              <a:t>2,300</a:t>
            </a:r>
            <a:r>
              <a:rPr lang="ko-KR" altLang="en-US" dirty="0"/>
              <a:t>억</a:t>
            </a:r>
            <a:r>
              <a:rPr lang="en-US" altLang="ko-KR" dirty="0"/>
              <a:t>), </a:t>
            </a:r>
            <a:r>
              <a:rPr lang="ko-KR" altLang="en-US" dirty="0"/>
              <a:t>사회적 피해 </a:t>
            </a:r>
            <a:r>
              <a:rPr lang="en-US" altLang="ko-KR" dirty="0"/>
              <a:t>7</a:t>
            </a:r>
            <a:r>
              <a:rPr lang="ko-KR" altLang="en-US" dirty="0"/>
              <a:t>조 </a:t>
            </a:r>
            <a:r>
              <a:rPr lang="en-US" altLang="ko-KR" dirty="0"/>
              <a:t>3,200</a:t>
            </a:r>
            <a:r>
              <a:rPr lang="ko-KR" altLang="en-US" dirty="0"/>
              <a:t>억</a:t>
            </a:r>
            <a:r>
              <a:rPr lang="en-US" altLang="ko-KR" dirty="0"/>
              <a:t>)</a:t>
            </a:r>
          </a:p>
          <a:p>
            <a:pPr marL="0" indent="0">
              <a:buNone/>
            </a:pPr>
            <a:r>
              <a:rPr lang="en-US" altLang="ko-KR" dirty="0"/>
              <a:t>4. </a:t>
            </a:r>
            <a:r>
              <a:rPr lang="ko-KR" altLang="en-US" dirty="0" err="1"/>
              <a:t>방통위</a:t>
            </a:r>
            <a:r>
              <a:rPr lang="ko-KR" altLang="en-US" dirty="0"/>
              <a:t> 가짜뉴스근절</a:t>
            </a:r>
            <a:r>
              <a:rPr lang="en-US" altLang="ko-KR" dirty="0"/>
              <a:t>TF </a:t>
            </a:r>
            <a:r>
              <a:rPr lang="ko-KR" altLang="en-US" dirty="0"/>
              <a:t>가동 보도자료</a:t>
            </a:r>
            <a:r>
              <a:rPr lang="en-US" altLang="ko-KR" dirty="0"/>
              <a:t>(23.9.6)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방송통신심의위원회 가짜뉴스 신고 창구</a:t>
            </a:r>
            <a:r>
              <a:rPr lang="en-US" altLang="ko-KR" dirty="0"/>
              <a:t>(</a:t>
            </a:r>
            <a:r>
              <a:rPr lang="ko-KR" altLang="en-US" dirty="0"/>
              <a:t>가짜뉴스 신속심의 신고</a:t>
            </a:r>
            <a:r>
              <a:rPr lang="en-US" altLang="ko-KR" dirty="0"/>
              <a:t>)</a:t>
            </a:r>
          </a:p>
          <a:p>
            <a:r>
              <a:rPr lang="ko-KR" altLang="en-US" dirty="0" err="1"/>
              <a:t>한국인터넷자율정책기구</a:t>
            </a:r>
            <a:r>
              <a:rPr lang="en-US" altLang="ko-KR" dirty="0"/>
              <a:t>(</a:t>
            </a:r>
            <a:r>
              <a:rPr lang="en-US" altLang="ko-KR" dirty="0" err="1"/>
              <a:t>kiso</a:t>
            </a:r>
            <a:r>
              <a:rPr lang="en-US" altLang="ko-KR" dirty="0"/>
              <a:t>) </a:t>
            </a:r>
            <a:r>
              <a:rPr lang="ko-KR" altLang="en-US" dirty="0" err="1"/>
              <a:t>종합식고신터</a:t>
            </a:r>
            <a:r>
              <a:rPr lang="ko-KR" altLang="en-US" dirty="0"/>
              <a:t> 가짜뉴스 신고센터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방송통신위원회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가짜뉴스 근절을 위한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TF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담당자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[2]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타깃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-&gt;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가짜뉴스를 탐지하고 분류하기 위한 인공지능 모델 학습 연구를 시행하고자 한다</a:t>
            </a: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1" dirty="0"/>
              <a:t>참조했던 논문에 따라</a:t>
            </a:r>
            <a:r>
              <a:rPr lang="en-US" altLang="ko-KR" sz="1200" b="1" dirty="0"/>
              <a:t> 2</a:t>
            </a:r>
            <a:r>
              <a:rPr lang="ko-KR" altLang="en-US" sz="1200" b="1" dirty="0"/>
              <a:t>개 유형 선정</a:t>
            </a: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indent="-228600">
              <a:buAutoNum type="arabicParenBoth"/>
            </a:pPr>
            <a:r>
              <a:rPr lang="ko-KR" altLang="en-US" u="sng" dirty="0"/>
              <a:t>기사 중 극히 일 부만 사실인 날조 콘텐츠</a:t>
            </a:r>
            <a:r>
              <a:rPr lang="en-US" altLang="ko-KR" dirty="0"/>
              <a:t>, </a:t>
            </a:r>
          </a:p>
          <a:p>
            <a:pPr marL="228600" indent="-228600">
              <a:buAutoNum type="arabicParenBoth"/>
            </a:pPr>
            <a:r>
              <a:rPr lang="ko-KR" altLang="en-US" u="sng" dirty="0"/>
              <a:t>헤드라인과 내용 이 상관없거나 거리가 먼 허위연결 콘텐츠</a:t>
            </a:r>
            <a:r>
              <a:rPr lang="en-US" altLang="ko-KR" dirty="0"/>
              <a:t>,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ko-KR" dirty="0"/>
          </a:p>
          <a:p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Word Embedding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은 단어를 고정된 차원의 벡터로 변환하는 방법으로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단어 간 의미적 유사성과 관계를 수치적으로 표현하도록 설계된 기법이다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유사한 의미의 단어는 벡터 공간에서 가까운 위치에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매핑되기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때문에 자연어 처리 모델의 성능을 크게 향상시킨다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CNN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convolution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과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pooling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연산을 반복해 입력 데이터의 중요한 특징을 자동으로 추출하는 딥러닝 모델이다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CNN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은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convolution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연산을 통해 입력에서 특징을 추출하고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pooling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연산을 통해 중요한 정보를 압축하여 일반화 성능을 높인다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이러한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convolution-pooling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구조를 여러 층으로 쌓아 복잡한 특징을 계층적으로 학습하며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마지막에는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fully connected layer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통해 분류를 수행한다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R"/>
            </a:pPr>
            <a:r>
              <a:rPr lang="en-US" altLang="ko-KR" dirty="0"/>
              <a:t>Word2Vec :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Word2Vec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은 단어 의미를 분산 표현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(distributed representation)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으로 학습한다는 점에서 기존의 원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핫 인코딩 방식보다 효율적이며 다양한 텍스트 분류 및 의미 분석 분야에서 널리 활용된다</a:t>
            </a: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indent="-228600">
              <a:buAutoNum type="arabicParenR"/>
            </a:pPr>
            <a:r>
              <a:rPr lang="en-US" altLang="ko-KR" dirty="0" err="1"/>
              <a:t>FastTect</a:t>
            </a:r>
            <a:r>
              <a:rPr lang="en-US" altLang="ko-KR" dirty="0"/>
              <a:t> :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Facebook AI Research(FAIR)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2016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년에 제안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subword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기반 방식은 단어의 형태 정보를 세밀하게 반영할 수 있어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희귀 단어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(OOV)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나 신조어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형태 변화가 많은 언어에서도 더 안정적인 벡터 표현을 생성한다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marL="0" indent="0">
              <a:buNone/>
            </a:pP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FastText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단어를 구성하는 여러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n-gram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벡터를 합성하여 최종 단어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임베딩을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생성하며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방식은 단어 전체뿐 아니라 단어 내부 구조까지 고려하므로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Word2Vec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보다 일반화 성능이 뛰어나다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다양한 자연어 처리 작업에서 </a:t>
            </a: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buNone/>
            </a:pP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널리 활용된다</a:t>
            </a: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３</a:t>
            </a:r>
            <a:r>
              <a:rPr lang="en-US" altLang="ko-KR" dirty="0"/>
              <a:t>) BERT : </a:t>
            </a:r>
            <a:r>
              <a:rPr lang="ko-KR" altLang="en-US" dirty="0"/>
              <a:t>“양방향 트랜스포머 인코더 기반 언어 표현 </a:t>
            </a:r>
            <a:r>
              <a:rPr lang="ko-KR" altLang="en-US" dirty="0" err="1"/>
              <a:t>모델”입니다</a:t>
            </a:r>
            <a:r>
              <a:rPr lang="en-US" altLang="ko-KR" dirty="0"/>
              <a:t>. 2018</a:t>
            </a:r>
            <a:r>
              <a:rPr lang="ko-KR" altLang="en-US" dirty="0"/>
              <a:t>년 </a:t>
            </a:r>
            <a:r>
              <a:rPr lang="en-US" altLang="ko-KR" dirty="0"/>
              <a:t>Google</a:t>
            </a:r>
            <a:r>
              <a:rPr lang="ko-KR" altLang="en-US" dirty="0"/>
              <a:t>에서 발표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（입력 문장을 </a:t>
            </a:r>
            <a:r>
              <a:rPr lang="en-US" altLang="ko-KR" dirty="0"/>
              <a:t>Self-Attention</a:t>
            </a:r>
            <a:r>
              <a:rPr lang="ko-KR" altLang="en-US" dirty="0"/>
              <a:t>으로 벡터화하고 문맥 정보를 반영해 다양한 </a:t>
            </a:r>
            <a:r>
              <a:rPr lang="en-US" altLang="ko-KR" dirty="0"/>
              <a:t>NLP </a:t>
            </a:r>
            <a:r>
              <a:rPr lang="ko-KR" altLang="en-US" dirty="0"/>
              <a:t>태스크에 활용할 수 있는 모델）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4) </a:t>
            </a:r>
            <a:r>
              <a:rPr lang="en-US" altLang="ko-KR" dirty="0" err="1"/>
              <a:t>RoBERTa</a:t>
            </a:r>
            <a:r>
              <a:rPr lang="en-US" altLang="ko-KR" dirty="0"/>
              <a:t>(Robustly Optimized BERT Approach) : </a:t>
            </a:r>
            <a:r>
              <a:rPr lang="ko-KR" altLang="en-US" dirty="0"/>
              <a:t>“더 강력하게 최적화된 </a:t>
            </a:r>
            <a:r>
              <a:rPr lang="en-US" altLang="ko-KR" dirty="0"/>
              <a:t>BERT”</a:t>
            </a:r>
            <a:r>
              <a:rPr lang="ko-KR" altLang="en-US" dirty="0"/>
              <a:t>라는 뜻입니다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en-US" altLang="ko-KR" dirty="0"/>
              <a:t>   019</a:t>
            </a:r>
            <a:r>
              <a:rPr lang="ko-KR" altLang="en-US" dirty="0"/>
              <a:t>년 </a:t>
            </a:r>
            <a:r>
              <a:rPr lang="en-US" altLang="ko-KR" dirty="0"/>
              <a:t>Facebook AI</a:t>
            </a:r>
            <a:r>
              <a:rPr lang="ko-KR" altLang="en-US" dirty="0"/>
              <a:t>가 발표한 모델로</a:t>
            </a:r>
            <a:r>
              <a:rPr lang="en-US" altLang="ko-KR" dirty="0"/>
              <a:t>, </a:t>
            </a:r>
            <a:r>
              <a:rPr lang="en-US" altLang="ko-KR" b="1" dirty="0"/>
              <a:t>BERT</a:t>
            </a:r>
            <a:r>
              <a:rPr lang="ko-KR" altLang="en-US" b="1" dirty="0"/>
              <a:t>의 구조는 그대로 유지하면서 학습 방법을 대폭 개선</a:t>
            </a:r>
            <a:r>
              <a:rPr lang="ko-KR" altLang="en-US" dirty="0"/>
              <a:t>했습니다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en-US" altLang="ko-KR" dirty="0"/>
              <a:t>   </a:t>
            </a:r>
            <a:r>
              <a:rPr lang="ko-KR" altLang="en-US" dirty="0"/>
              <a:t>결과적으로 </a:t>
            </a:r>
            <a:r>
              <a:rPr lang="en-US" altLang="ko-KR" dirty="0" err="1"/>
              <a:t>RoBERTa</a:t>
            </a:r>
            <a:r>
              <a:rPr lang="ko-KR" altLang="en-US" dirty="0"/>
              <a:t>는→ </a:t>
            </a:r>
            <a:r>
              <a:rPr lang="ko-KR" altLang="en-US" b="1" dirty="0"/>
              <a:t>일반화 성능이 높고</a:t>
            </a:r>
            <a:r>
              <a:rPr lang="en-US" altLang="ko-KR" dirty="0"/>
              <a:t>,→ </a:t>
            </a:r>
            <a:r>
              <a:rPr lang="ko-KR" altLang="en-US" b="1" dirty="0"/>
              <a:t>긴 문맥 이해력</a:t>
            </a:r>
            <a:r>
              <a:rPr lang="ko-KR" altLang="en-US" dirty="0"/>
              <a:t>이 강화되었습니다</a:t>
            </a: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buNone/>
            </a:pPr>
            <a:r>
              <a:rPr lang="ko-KR" altLang="en-US" dirty="0"/>
              <a:t>５）</a:t>
            </a:r>
            <a:r>
              <a:rPr lang="en-US" altLang="ko-KR" dirty="0" err="1"/>
              <a:t>SRoBERTa</a:t>
            </a:r>
            <a:r>
              <a:rPr lang="en-US" altLang="ko-KR" dirty="0"/>
              <a:t> : “</a:t>
            </a:r>
            <a:r>
              <a:rPr lang="en-US" altLang="ko-KR" b="1" dirty="0"/>
              <a:t>sentence-level </a:t>
            </a:r>
            <a:r>
              <a:rPr lang="en-US" altLang="ko-KR" b="1" dirty="0" err="1"/>
              <a:t>RoBERTa</a:t>
            </a:r>
            <a:r>
              <a:rPr lang="en-US" altLang="ko-KR" dirty="0"/>
              <a:t>” </a:t>
            </a:r>
            <a:r>
              <a:rPr lang="ko-KR" altLang="en-US" dirty="0"/>
              <a:t>혹은 “</a:t>
            </a:r>
            <a:r>
              <a:rPr lang="en-US" altLang="ko-KR" b="1" dirty="0"/>
              <a:t>small </a:t>
            </a:r>
            <a:r>
              <a:rPr lang="en-US" altLang="ko-KR" b="1" dirty="0" err="1"/>
              <a:t>RoBERTa</a:t>
            </a:r>
            <a:r>
              <a:rPr lang="en-US" altLang="ko-KR" dirty="0"/>
              <a:t>”</a:t>
            </a:r>
            <a:r>
              <a:rPr lang="ko-KR" altLang="en-US" dirty="0"/>
              <a:t>의 약자입니다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SRoBERTa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RoBERTa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기반의 문장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임베딩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(sentence embedding)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모델로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문장 간 의미적 유사도를 학습하도록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Siamese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구조로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파인튜닝된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모델이다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과정에서 의미가 비슷한 문장은 벡터 공간에서 가깝게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다른 문장은 멀리 </a:t>
            </a: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buNone/>
            </a:pP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배치되도록 조정되어 문장 분류와 유사도 판단에 효과적이다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</a:t>
            </a:r>
            <a:r>
              <a:rPr lang="ko-KR" altLang="en-US" dirty="0"/>
              <a:t>국내에서는 </a:t>
            </a:r>
            <a:r>
              <a:rPr lang="en-US" altLang="ko-KR" dirty="0"/>
              <a:t>Hugging Face</a:t>
            </a:r>
            <a:r>
              <a:rPr lang="ko-KR" altLang="en-US" dirty="0"/>
              <a:t>에 여러 한국어 버전이 공개돼 있어요</a:t>
            </a:r>
            <a:r>
              <a:rPr lang="en-US" altLang="ko-KR" dirty="0"/>
              <a:t>: </a:t>
            </a:r>
            <a:r>
              <a:rPr lang="ko-KR" altLang="en-US" dirty="0"/>
              <a:t>모델명설명</a:t>
            </a:r>
            <a:r>
              <a:rPr lang="en-US" altLang="ko-KR" b="1" dirty="0" err="1"/>
              <a:t>jhgan</a:t>
            </a:r>
            <a:r>
              <a:rPr lang="en-US" altLang="ko-KR" b="1" dirty="0"/>
              <a:t>/ko-</a:t>
            </a:r>
            <a:r>
              <a:rPr lang="en-US" altLang="ko-KR" b="1" dirty="0" err="1"/>
              <a:t>sroberta</a:t>
            </a:r>
            <a:r>
              <a:rPr lang="en-US" altLang="ko-KR" b="1" dirty="0"/>
              <a:t>-multitask </a:t>
            </a:r>
            <a:r>
              <a:rPr lang="en-US" altLang="ko-KR" dirty="0" err="1"/>
              <a:t>klue</a:t>
            </a:r>
            <a:r>
              <a:rPr lang="en-US" altLang="ko-KR" dirty="0"/>
              <a:t>/</a:t>
            </a:r>
            <a:r>
              <a:rPr lang="en-US" altLang="ko-KR" dirty="0" err="1"/>
              <a:t>roberta</a:t>
            </a:r>
            <a:r>
              <a:rPr lang="en-US" altLang="ko-KR" dirty="0"/>
              <a:t>-base Word2Vec</a:t>
            </a:r>
            <a:r>
              <a:rPr lang="ko-KR" altLang="en-US" dirty="0"/>
              <a:t>보다 느리지만 훨씬 정확 </a:t>
            </a:r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1" dirty="0" err="1"/>
              <a:t>데이타셋은</a:t>
            </a:r>
            <a:r>
              <a:rPr lang="ko-KR" altLang="en-US" b="1" dirty="0"/>
              <a:t>　</a:t>
            </a:r>
            <a:r>
              <a:rPr lang="ko-KR" altLang="en-US" b="1" dirty="0" err="1"/>
              <a:t>메인논문에서</a:t>
            </a:r>
            <a:r>
              <a:rPr lang="ko-KR" altLang="en-US" b="1"/>
              <a:t>　가져옴</a:t>
            </a:r>
            <a:endParaRPr lang="en-US" altLang="ko-KR" b="1"/>
          </a:p>
          <a:p>
            <a:r>
              <a:rPr lang="ko-KR" altLang="en-US" b="1" dirty="0"/>
              <a:t>🧠 </a:t>
            </a:r>
            <a:r>
              <a:rPr lang="en-US" altLang="ko-KR" b="1" dirty="0"/>
              <a:t>1. LSTM (Long Short-Term Memory)</a:t>
            </a:r>
          </a:p>
          <a:p>
            <a:r>
              <a:rPr lang="ko-KR" altLang="en-US" b="1" dirty="0"/>
              <a:t>역할</a:t>
            </a:r>
            <a:r>
              <a:rPr lang="en-US" altLang="ko-KR" b="1" dirty="0"/>
              <a:t>:</a:t>
            </a:r>
            <a:r>
              <a:rPr lang="ko-KR" altLang="en-US" dirty="0"/>
              <a:t> 문장 속 단어들의 </a:t>
            </a:r>
            <a:r>
              <a:rPr lang="ko-KR" altLang="en-US" b="1" dirty="0"/>
              <a:t>순서와 문맥</a:t>
            </a:r>
            <a:r>
              <a:rPr lang="en-US" altLang="ko-KR" b="1" dirty="0"/>
              <a:t>(</a:t>
            </a:r>
            <a:r>
              <a:rPr lang="ko-KR" altLang="en-US" b="1" dirty="0"/>
              <a:t>의존 관계</a:t>
            </a:r>
            <a:r>
              <a:rPr lang="en-US" altLang="ko-KR" b="1" dirty="0"/>
              <a:t>)</a:t>
            </a:r>
            <a:r>
              <a:rPr lang="ko-KR" altLang="en-US" dirty="0"/>
              <a:t> 을 학습</a:t>
            </a:r>
          </a:p>
          <a:p>
            <a:r>
              <a:rPr lang="ko-KR" altLang="en-US" b="1" dirty="0"/>
              <a:t>장점</a:t>
            </a:r>
            <a:r>
              <a:rPr lang="en-US" altLang="ko-KR" b="1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RNN</a:t>
            </a:r>
            <a:r>
              <a:rPr lang="ko-KR" altLang="en-US" dirty="0"/>
              <a:t>보다 </a:t>
            </a:r>
            <a:r>
              <a:rPr lang="ko-KR" altLang="en-US" b="1" dirty="0"/>
              <a:t>장기 의존성 문제</a:t>
            </a:r>
            <a:r>
              <a:rPr lang="en-US" altLang="ko-KR" b="1" dirty="0"/>
              <a:t>(Long-term dependency)</a:t>
            </a:r>
            <a:r>
              <a:rPr lang="ko-KR" altLang="en-US" dirty="0"/>
              <a:t> 를 잘 처리</a:t>
            </a:r>
          </a:p>
          <a:p>
            <a:r>
              <a:rPr lang="ko-KR" altLang="en-US" dirty="0"/>
              <a:t>예</a:t>
            </a:r>
            <a:r>
              <a:rPr lang="en-US" altLang="ko-KR" dirty="0"/>
              <a:t>: “</a:t>
            </a:r>
            <a:r>
              <a:rPr lang="ko-KR" altLang="en-US" dirty="0"/>
              <a:t>그는 어제 </a:t>
            </a:r>
            <a:r>
              <a:rPr lang="ko-KR" altLang="en-US" b="1" dirty="0"/>
              <a:t>은행</a:t>
            </a:r>
            <a:r>
              <a:rPr lang="ko-KR" altLang="en-US" dirty="0"/>
              <a:t>에 갔다</a:t>
            </a:r>
            <a:r>
              <a:rPr lang="en-US" altLang="ko-KR" dirty="0"/>
              <a:t>.” → “</a:t>
            </a:r>
            <a:r>
              <a:rPr lang="ko-KR" altLang="en-US" dirty="0" err="1"/>
              <a:t>은행”이</a:t>
            </a:r>
            <a:r>
              <a:rPr lang="ko-KR" altLang="en-US" dirty="0"/>
              <a:t> “물가의 </a:t>
            </a:r>
            <a:r>
              <a:rPr lang="ko-KR" altLang="en-US" dirty="0" err="1"/>
              <a:t>둑”이</a:t>
            </a:r>
            <a:r>
              <a:rPr lang="ko-KR" altLang="en-US" dirty="0"/>
              <a:t> 아닌 “</a:t>
            </a:r>
            <a:r>
              <a:rPr lang="ko-KR" altLang="en-US" dirty="0" err="1"/>
              <a:t>금융기관”임을</a:t>
            </a:r>
            <a:r>
              <a:rPr lang="ko-KR" altLang="en-US" dirty="0"/>
              <a:t> 앞 문맥으로 이해</a:t>
            </a:r>
          </a:p>
          <a:p>
            <a:r>
              <a:rPr lang="ko-KR" altLang="en-US" dirty="0"/>
              <a:t>👉 즉</a:t>
            </a:r>
            <a:r>
              <a:rPr lang="en-US" altLang="ko-KR" dirty="0"/>
              <a:t>, LSTM</a:t>
            </a:r>
            <a:r>
              <a:rPr lang="ko-KR" altLang="en-US" dirty="0"/>
              <a:t>은 “문장의 </a:t>
            </a:r>
            <a:r>
              <a:rPr lang="ko-KR" altLang="en-US" dirty="0" err="1"/>
              <a:t>흐름”을</a:t>
            </a:r>
            <a:r>
              <a:rPr lang="ko-KR" altLang="en-US" dirty="0"/>
              <a:t> 파악하는 데 유리</a:t>
            </a:r>
          </a:p>
          <a:p>
            <a:r>
              <a:rPr lang="ko-KR" altLang="en-US" b="1" dirty="0"/>
              <a:t>🧩 </a:t>
            </a:r>
            <a:r>
              <a:rPr lang="en-US" altLang="ko-KR" b="1" dirty="0"/>
              <a:t>2. CNN (Convolutional Neural Network)</a:t>
            </a:r>
          </a:p>
          <a:p>
            <a:r>
              <a:rPr lang="ko-KR" altLang="en-US" b="1" dirty="0"/>
              <a:t>역할</a:t>
            </a:r>
            <a:r>
              <a:rPr lang="en-US" altLang="ko-KR" b="1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LSTM</a:t>
            </a:r>
            <a:r>
              <a:rPr lang="ko-KR" altLang="en-US" dirty="0"/>
              <a:t>이 만든 시퀀스 특징에서 </a:t>
            </a:r>
            <a:r>
              <a:rPr lang="ko-KR" altLang="en-US" b="1" dirty="0"/>
              <a:t>국소 패턴</a:t>
            </a:r>
            <a:r>
              <a:rPr lang="en-US" altLang="ko-KR" b="1" dirty="0"/>
              <a:t>(feature)</a:t>
            </a:r>
            <a:r>
              <a:rPr lang="ko-KR" altLang="en-US" dirty="0"/>
              <a:t> 을 감지</a:t>
            </a:r>
          </a:p>
          <a:p>
            <a:r>
              <a:rPr lang="ko-KR" altLang="en-US" b="1" dirty="0"/>
              <a:t>예</a:t>
            </a:r>
            <a:r>
              <a:rPr lang="en-US" altLang="ko-KR" b="1" dirty="0"/>
              <a:t>:</a:t>
            </a:r>
            <a:r>
              <a:rPr lang="ko-KR" altLang="en-US" dirty="0"/>
              <a:t> “가짜 </a:t>
            </a:r>
            <a:r>
              <a:rPr lang="ko-KR" altLang="en-US" dirty="0" err="1"/>
              <a:t>뉴스”처럼</a:t>
            </a:r>
            <a:r>
              <a:rPr lang="ko-KR" altLang="en-US" dirty="0"/>
              <a:t> 특정 단어 조합이나 문장 패턴을 찾아냄</a:t>
            </a:r>
          </a:p>
          <a:p>
            <a:r>
              <a:rPr lang="ko-KR" altLang="en-US" dirty="0"/>
              <a:t>필터 크기</a:t>
            </a:r>
            <a:r>
              <a:rPr lang="en-US" altLang="ko-KR" dirty="0"/>
              <a:t>(3, 4, 5 </a:t>
            </a:r>
            <a:r>
              <a:rPr lang="ko-KR" altLang="en-US" dirty="0"/>
              <a:t>등</a:t>
            </a:r>
            <a:r>
              <a:rPr lang="en-US" altLang="ko-KR" dirty="0"/>
              <a:t>)</a:t>
            </a:r>
            <a:r>
              <a:rPr lang="ko-KR" altLang="en-US" dirty="0"/>
              <a:t>를 달리하면</a:t>
            </a:r>
            <a:r>
              <a:rPr lang="en-US" altLang="ko-KR" dirty="0"/>
              <a:t>, </a:t>
            </a:r>
            <a:r>
              <a:rPr lang="en-US" altLang="ko-KR" b="1" dirty="0"/>
              <a:t>n-gram </a:t>
            </a:r>
            <a:r>
              <a:rPr lang="ko-KR" altLang="en-US" b="1" dirty="0"/>
              <a:t>패턴</a:t>
            </a:r>
            <a:r>
              <a:rPr lang="en-US" altLang="ko-KR" dirty="0"/>
              <a:t>(3</a:t>
            </a:r>
            <a:r>
              <a:rPr lang="ko-KR" altLang="en-US" dirty="0"/>
              <a:t>단어</a:t>
            </a:r>
            <a:r>
              <a:rPr lang="en-US" altLang="ko-KR" dirty="0"/>
              <a:t>, 4</a:t>
            </a:r>
            <a:r>
              <a:rPr lang="ko-KR" altLang="en-US" dirty="0"/>
              <a:t>단어 등</a:t>
            </a:r>
            <a:r>
              <a:rPr lang="en-US" altLang="ko-KR" dirty="0"/>
              <a:t>)</a:t>
            </a:r>
            <a:r>
              <a:rPr lang="ko-KR" altLang="en-US" dirty="0"/>
              <a:t>을 동시에 탐지 가능</a:t>
            </a:r>
          </a:p>
          <a:p>
            <a:r>
              <a:rPr lang="ko-KR" altLang="en-US" dirty="0"/>
              <a:t>👉 </a:t>
            </a:r>
            <a:r>
              <a:rPr lang="en-US" altLang="ko-KR" dirty="0"/>
              <a:t>CNN</a:t>
            </a:r>
            <a:r>
              <a:rPr lang="ko-KR" altLang="en-US" dirty="0"/>
              <a:t>은 “중요한 구문이나 키워드 </a:t>
            </a:r>
            <a:r>
              <a:rPr lang="ko-KR" altLang="en-US" dirty="0" err="1"/>
              <a:t>패턴”을</a:t>
            </a:r>
            <a:r>
              <a:rPr lang="ko-KR" altLang="en-US" dirty="0"/>
              <a:t> 잡는 데 유리</a:t>
            </a:r>
            <a:endParaRPr lang="en-US" altLang="ko-KR" dirty="0"/>
          </a:p>
          <a:p>
            <a:r>
              <a:rPr lang="ko-KR" altLang="en-US" b="1" dirty="0"/>
              <a:t>⚙️ </a:t>
            </a:r>
            <a:r>
              <a:rPr lang="en-US" altLang="ko-KR" b="1" dirty="0"/>
              <a:t>3. </a:t>
            </a:r>
            <a:r>
              <a:rPr lang="ko-KR" altLang="en-US" b="1" dirty="0"/>
              <a:t>결합 로직</a:t>
            </a:r>
          </a:p>
          <a:p>
            <a:r>
              <a:rPr lang="en-US" altLang="ko-KR" b="1" dirty="0"/>
              <a:t>Embedding Layer:</a:t>
            </a:r>
            <a:r>
              <a:rPr lang="ko-KR" altLang="en-US" dirty="0"/>
              <a:t> 각 단어를 벡터로 변환 </a:t>
            </a:r>
            <a:r>
              <a:rPr lang="en-US" altLang="ko-KR" dirty="0"/>
              <a:t>(Word2Vec, </a:t>
            </a:r>
            <a:r>
              <a:rPr lang="en-US" altLang="ko-KR" dirty="0" err="1"/>
              <a:t>FastText</a:t>
            </a:r>
            <a:r>
              <a:rPr lang="en-US" altLang="ko-KR" dirty="0"/>
              <a:t>, etc.)</a:t>
            </a:r>
          </a:p>
          <a:p>
            <a:r>
              <a:rPr lang="en-US" altLang="ko-KR" b="1" dirty="0" err="1"/>
              <a:t>BiLSTM</a:t>
            </a:r>
            <a:r>
              <a:rPr lang="en-US" altLang="ko-KR" b="1" dirty="0"/>
              <a:t> Layer:</a:t>
            </a:r>
            <a:r>
              <a:rPr lang="ko-KR" altLang="en-US" dirty="0"/>
              <a:t> 양방향으로 문맥 학습 </a:t>
            </a:r>
            <a:r>
              <a:rPr lang="en-US" altLang="ko-KR" dirty="0"/>
              <a:t>(</a:t>
            </a:r>
            <a:r>
              <a:rPr lang="ko-KR" altLang="en-US" dirty="0"/>
              <a:t>앞뒤 문맥 모두 고려</a:t>
            </a:r>
            <a:r>
              <a:rPr lang="en-US" altLang="ko-KR" dirty="0"/>
              <a:t>)(LSTM</a:t>
            </a:r>
            <a:r>
              <a:rPr lang="ko-KR" altLang="en-US" dirty="0"/>
              <a:t>은 </a:t>
            </a:r>
            <a:r>
              <a:rPr lang="en-US" altLang="ko-KR" dirty="0"/>
              <a:t>RNN</a:t>
            </a:r>
            <a:r>
              <a:rPr lang="ko-KR" altLang="en-US" dirty="0"/>
              <a:t>의 한 종류로</a:t>
            </a:r>
            <a:r>
              <a:rPr lang="en-US" altLang="ko-KR" dirty="0"/>
              <a:t>, </a:t>
            </a:r>
            <a:r>
              <a:rPr lang="ko-KR" altLang="en-US" b="1" dirty="0"/>
              <a:t>장기 의존성</a:t>
            </a:r>
            <a:r>
              <a:rPr lang="en-US" altLang="ko-KR" b="1" dirty="0"/>
              <a:t>(long-term dependency)</a:t>
            </a:r>
            <a:r>
              <a:rPr lang="ko-KR" altLang="en-US" dirty="0"/>
              <a:t> 문제를 해결하기 위해 고안된 구조다</a:t>
            </a:r>
            <a:r>
              <a:rPr lang="en-US" altLang="ko-KR" dirty="0"/>
              <a:t>.)</a:t>
            </a:r>
          </a:p>
          <a:p>
            <a:r>
              <a:rPr lang="en-US" altLang="ko-KR" dirty="0"/>
              <a:t>-&gt; </a:t>
            </a:r>
            <a:r>
              <a:rPr lang="ko-KR" altLang="en-US" dirty="0"/>
              <a:t>참조 논문의 제안 참조</a:t>
            </a:r>
            <a:endParaRPr lang="en-US" altLang="ko-KR" dirty="0"/>
          </a:p>
          <a:p>
            <a:r>
              <a:rPr lang="en-US" altLang="ko-KR" b="1" dirty="0"/>
              <a:t>CNN Layers:</a:t>
            </a:r>
            <a:r>
              <a:rPr lang="ko-KR" altLang="en-US" dirty="0"/>
              <a:t> 서로 다른 필터 크기로 패턴 탐지 </a:t>
            </a:r>
            <a:r>
              <a:rPr lang="en-US" altLang="ko-KR" dirty="0"/>
              <a:t>(3, 4, 5 </a:t>
            </a:r>
            <a:r>
              <a:rPr lang="ko-KR" altLang="en-US" dirty="0"/>
              <a:t>등</a:t>
            </a:r>
            <a:r>
              <a:rPr lang="en-US" altLang="ko-KR" dirty="0"/>
              <a:t>)</a:t>
            </a:r>
          </a:p>
          <a:p>
            <a:r>
              <a:rPr lang="en-US" altLang="ko-KR" b="1" dirty="0"/>
              <a:t>Pooling + Concatenate:</a:t>
            </a:r>
            <a:r>
              <a:rPr lang="ko-KR" altLang="en-US" dirty="0"/>
              <a:t> 각 </a:t>
            </a:r>
            <a:r>
              <a:rPr lang="en-US" altLang="ko-KR" dirty="0"/>
              <a:t>CNN </a:t>
            </a:r>
            <a:r>
              <a:rPr lang="ko-KR" altLang="en-US" dirty="0"/>
              <a:t>출력의 최대값을 뽑아 연결</a:t>
            </a:r>
            <a:endParaRPr lang="en-US" altLang="ko-KR" dirty="0"/>
          </a:p>
          <a:p>
            <a:r>
              <a:rPr lang="en-US" altLang="ko-KR" dirty="0"/>
              <a:t>CNN</a:t>
            </a:r>
            <a:r>
              <a:rPr lang="ko-KR" altLang="en-US" dirty="0"/>
              <a:t>의 </a:t>
            </a:r>
            <a:r>
              <a:rPr lang="en-US" altLang="ko-K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MaxPooling</a:t>
            </a:r>
            <a:r>
              <a:rPr lang="ko-KR" altLang="en-US" dirty="0"/>
              <a:t>은 보통 </a:t>
            </a:r>
            <a:r>
              <a:rPr lang="ko-KR" altLang="en-US" b="1" dirty="0"/>
              <a:t>윈도우</a:t>
            </a:r>
            <a:r>
              <a:rPr lang="en-US" altLang="ko-KR" b="1" dirty="0"/>
              <a:t>(</a:t>
            </a:r>
            <a:r>
              <a:rPr lang="ko-KR" altLang="en-US" b="1" dirty="0"/>
              <a:t>예</a:t>
            </a:r>
            <a:r>
              <a:rPr lang="en-US" altLang="ko-KR" b="1" dirty="0"/>
              <a:t>: 2 </a:t>
            </a:r>
            <a:r>
              <a:rPr lang="ko-KR" altLang="en-US" b="1" dirty="0"/>
              <a:t>또는 </a:t>
            </a:r>
            <a:r>
              <a:rPr lang="en-US" altLang="ko-KR" b="1" dirty="0"/>
              <a:t>3)</a:t>
            </a:r>
            <a:r>
              <a:rPr lang="ko-KR" altLang="en-US" dirty="0"/>
              <a:t> 크기를 사용한다</a:t>
            </a:r>
            <a:r>
              <a:rPr lang="en-US" altLang="ko-KR" dirty="0"/>
              <a:t>.</a:t>
            </a:r>
            <a:r>
              <a:rPr lang="ko-KR" altLang="en-US" dirty="0"/>
              <a:t>하지만 </a:t>
            </a:r>
            <a:r>
              <a:rPr lang="en-US" altLang="ko-KR" b="1" dirty="0"/>
              <a:t>GlobalMaxPooling1D</a:t>
            </a:r>
            <a:r>
              <a:rPr lang="ko-KR" altLang="en-US" b="1" dirty="0"/>
              <a:t>는 전체 시퀀스 길이에서 단 하나의 최대값만 뽑는다</a:t>
            </a:r>
            <a:r>
              <a:rPr lang="en-US" altLang="ko-KR" b="1" dirty="0"/>
              <a:t>.</a:t>
            </a:r>
            <a:endParaRPr lang="ko-KR" altLang="en-US" dirty="0"/>
          </a:p>
          <a:p>
            <a:r>
              <a:rPr lang="en-US" altLang="ko-KR" b="1" dirty="0"/>
              <a:t>Dense Layer:</a:t>
            </a:r>
            <a:r>
              <a:rPr lang="ko-KR" altLang="en-US" dirty="0"/>
              <a:t> 학습된 특징들을 종합해 최종 분류 </a:t>
            </a:r>
            <a:r>
              <a:rPr lang="en-US" altLang="ko-KR" dirty="0"/>
              <a:t>(</a:t>
            </a:r>
            <a:r>
              <a:rPr lang="ko-KR" altLang="en-US" dirty="0"/>
              <a:t>예</a:t>
            </a:r>
            <a:r>
              <a:rPr lang="en-US" altLang="ko-KR" dirty="0"/>
              <a:t>: </a:t>
            </a:r>
            <a:r>
              <a:rPr lang="ko-KR" altLang="en-US" dirty="0"/>
              <a:t>가짜 </a:t>
            </a:r>
            <a:r>
              <a:rPr lang="en-US" altLang="ko-KR" dirty="0"/>
              <a:t>vs </a:t>
            </a:r>
            <a:r>
              <a:rPr lang="ko-KR" altLang="en-US" dirty="0"/>
              <a:t>진짜 뉴스</a:t>
            </a:r>
            <a:r>
              <a:rPr lang="en-US" altLang="ko-KR" dirty="0"/>
              <a:t>)(</a:t>
            </a:r>
            <a:r>
              <a:rPr lang="ko-KR" altLang="en-US" dirty="0"/>
              <a:t>모든 입력 뉴런이 모든 출력 뉴런과 연결된 층</a:t>
            </a:r>
            <a:r>
              <a:rPr lang="en-US" altLang="ko-KR" dirty="0"/>
              <a:t>)</a:t>
            </a:r>
          </a:p>
          <a:p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Dense 128</a:t>
            </a:r>
            <a:r>
              <a:rPr lang="ko-KR" altLang="en-US" dirty="0"/>
              <a:t>은 **출력 뉴런</a:t>
            </a:r>
            <a:r>
              <a:rPr lang="en-US" altLang="ko-KR" dirty="0"/>
              <a:t>(</a:t>
            </a:r>
            <a:r>
              <a:rPr lang="ko-KR" altLang="en-US" dirty="0"/>
              <a:t>노드</a:t>
            </a:r>
            <a:r>
              <a:rPr lang="en-US" altLang="ko-KR" dirty="0"/>
              <a:t>)</a:t>
            </a:r>
            <a:r>
              <a:rPr lang="ko-KR" altLang="en-US" dirty="0"/>
              <a:t>의 개수가 </a:t>
            </a:r>
            <a:r>
              <a:rPr lang="en-US" altLang="ko-KR" dirty="0"/>
              <a:t>128</a:t>
            </a:r>
            <a:r>
              <a:rPr lang="ko-KR" altLang="en-US" dirty="0"/>
              <a:t>개인 완전연결층</a:t>
            </a:r>
            <a:r>
              <a:rPr lang="en-US" altLang="ko-KR" dirty="0"/>
              <a:t>(Fully Connected Layer)**</a:t>
            </a:r>
            <a:r>
              <a:rPr lang="ko-KR" altLang="en-US" dirty="0"/>
              <a:t>을 의미한다</a:t>
            </a:r>
            <a:r>
              <a:rPr lang="en-US" altLang="ko-KR" dirty="0"/>
              <a:t>.</a:t>
            </a:r>
          </a:p>
          <a:p>
            <a:r>
              <a:rPr lang="ko-KR" altLang="en-US" b="1" dirty="0"/>
              <a:t>💡 </a:t>
            </a:r>
            <a:r>
              <a:rPr lang="en-US" altLang="ko-KR" b="1" dirty="0"/>
              <a:t>4. </a:t>
            </a:r>
            <a:r>
              <a:rPr lang="ko-KR" altLang="en-US" b="1" dirty="0"/>
              <a:t>장점</a:t>
            </a:r>
          </a:p>
          <a:p>
            <a:r>
              <a:rPr lang="en-US" altLang="ko-KR" dirty="0"/>
              <a:t>LSTM</a:t>
            </a:r>
            <a:r>
              <a:rPr lang="ko-KR" altLang="en-US" dirty="0"/>
              <a:t>이 문맥을</a:t>
            </a:r>
            <a:r>
              <a:rPr lang="en-US" altLang="ko-KR" dirty="0"/>
              <a:t>, CNN</a:t>
            </a:r>
            <a:r>
              <a:rPr lang="ko-KR" altLang="en-US" dirty="0"/>
              <a:t>이 패턴을 잡아 </a:t>
            </a:r>
            <a:r>
              <a:rPr lang="ko-KR" altLang="en-US" b="1" dirty="0"/>
              <a:t>상호 보완적 구조</a:t>
            </a:r>
            <a:endParaRPr lang="ko-KR" altLang="en-US" dirty="0"/>
          </a:p>
          <a:p>
            <a:r>
              <a:rPr lang="ko-KR" altLang="en-US" dirty="0"/>
              <a:t>텍스트 분류</a:t>
            </a:r>
            <a:r>
              <a:rPr lang="en-US" altLang="ko-KR" dirty="0"/>
              <a:t>, </a:t>
            </a:r>
            <a:r>
              <a:rPr lang="ko-KR" altLang="en-US" dirty="0"/>
              <a:t>감성 분석</a:t>
            </a:r>
            <a:r>
              <a:rPr lang="en-US" altLang="ko-KR" dirty="0"/>
              <a:t>, </a:t>
            </a:r>
            <a:r>
              <a:rPr lang="ko-KR" altLang="en-US" dirty="0"/>
              <a:t>뉴스 주제 분류 등에서 </a:t>
            </a:r>
            <a:r>
              <a:rPr lang="ko-KR" altLang="en-US" b="1" dirty="0"/>
              <a:t>높은 정확도</a:t>
            </a:r>
            <a:r>
              <a:rPr lang="ko-KR" altLang="en-US" dirty="0"/>
              <a:t> 달성 가능</a:t>
            </a:r>
          </a:p>
          <a:p>
            <a:r>
              <a:rPr lang="ko-KR" altLang="en-US" dirty="0"/>
              <a:t>단순 </a:t>
            </a:r>
            <a:r>
              <a:rPr lang="en-US" altLang="ko-KR" dirty="0"/>
              <a:t>CNN</a:t>
            </a:r>
            <a:r>
              <a:rPr lang="ko-KR" altLang="en-US" dirty="0"/>
              <a:t>보다 문맥 이해력이 높고</a:t>
            </a:r>
            <a:r>
              <a:rPr lang="en-US" altLang="ko-KR" dirty="0"/>
              <a:t>, </a:t>
            </a:r>
            <a:r>
              <a:rPr lang="ko-KR" altLang="en-US" dirty="0"/>
              <a:t>단순 </a:t>
            </a:r>
            <a:r>
              <a:rPr lang="en-US" altLang="ko-KR" dirty="0"/>
              <a:t>LSTM</a:t>
            </a:r>
            <a:r>
              <a:rPr lang="ko-KR" altLang="en-US" dirty="0"/>
              <a:t>보다 훈련 효율이 좋음</a:t>
            </a:r>
          </a:p>
          <a:p>
            <a:endParaRPr lang="ko-KR" alt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1B8F88-8E51-C0E0-5EF7-620F8B7D74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6641D2B-DFEC-E595-86D8-6E3FF09F69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EFFA671-295D-D734-7AAC-6FEADFB121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1" dirty="0"/>
              <a:t>Tokenizer</a:t>
            </a:r>
            <a:endParaRPr lang="ko-KR" altLang="en-US" dirty="0"/>
          </a:p>
          <a:p>
            <a:pPr lvl="1"/>
            <a:r>
              <a:rPr lang="ko-KR" altLang="en-US" dirty="0"/>
              <a:t>문장에서 각 </a:t>
            </a:r>
            <a:r>
              <a:rPr lang="ko-KR" altLang="en-US" b="1" dirty="0"/>
              <a:t>단어에 인덱스 번호를 부여</a:t>
            </a:r>
            <a:endParaRPr lang="ko-KR" altLang="en-US" dirty="0"/>
          </a:p>
          <a:p>
            <a:pPr lvl="1"/>
            <a:r>
              <a:rPr lang="ko-KR" altLang="en-US" dirty="0"/>
              <a:t>예</a:t>
            </a:r>
            <a:r>
              <a:rPr lang="en-US" altLang="ko-KR" dirty="0"/>
              <a:t>:</a:t>
            </a:r>
            <a:br>
              <a:rPr lang="en-US" altLang="ko-KR" dirty="0"/>
            </a:br>
            <a:r>
              <a:rPr lang="en-US" altLang="ko-KR" dirty="0"/>
              <a:t>“</a:t>
            </a:r>
            <a:r>
              <a:rPr lang="ko-KR" altLang="en-US" dirty="0"/>
              <a:t>오늘 날씨가 좋다” → </a:t>
            </a:r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{</a:t>
            </a:r>
            <a:r>
              <a:rPr lang="ko-KR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오늘</a:t>
            </a:r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:1, </a:t>
            </a:r>
            <a:r>
              <a:rPr lang="ko-KR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날씨가</a:t>
            </a:r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:2, </a:t>
            </a:r>
            <a:r>
              <a:rPr lang="ko-KR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좋다</a:t>
            </a:r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:3}</a:t>
            </a:r>
            <a:endParaRPr lang="ko-KR" altLang="en-US" dirty="0"/>
          </a:p>
          <a:p>
            <a:r>
              <a:rPr lang="en-US" altLang="ko-KR" b="1" dirty="0"/>
              <a:t>Word2Vec </a:t>
            </a:r>
            <a:r>
              <a:rPr lang="ko-KR" altLang="en-US" b="1" dirty="0"/>
              <a:t>학습 </a:t>
            </a:r>
            <a:r>
              <a:rPr lang="en-US" altLang="ko-KR" b="1" dirty="0"/>
              <a:t>/ </a:t>
            </a:r>
            <a:r>
              <a:rPr lang="ko-KR" altLang="en-US" b="1" dirty="0"/>
              <a:t>로드</a:t>
            </a:r>
            <a:endParaRPr lang="ko-KR" altLang="en-US" dirty="0"/>
          </a:p>
          <a:p>
            <a:pPr lvl="1"/>
            <a:r>
              <a:rPr lang="ko-KR" altLang="en-US" dirty="0"/>
              <a:t>각 단어를 </a:t>
            </a:r>
            <a:r>
              <a:rPr lang="ko-KR" altLang="en-US" b="1" dirty="0"/>
              <a:t>벡터</a:t>
            </a:r>
            <a:r>
              <a:rPr lang="en-US" altLang="ko-KR" b="1" dirty="0"/>
              <a:t>(</a:t>
            </a:r>
            <a:r>
              <a:rPr lang="ko-KR" altLang="en-US" b="1" dirty="0"/>
              <a:t>숫자 리스트</a:t>
            </a:r>
            <a:r>
              <a:rPr lang="en-US" altLang="ko-KR" b="1" dirty="0"/>
              <a:t>)</a:t>
            </a:r>
            <a:r>
              <a:rPr lang="ko-KR" altLang="en-US" dirty="0"/>
              <a:t> 로 변환</a:t>
            </a:r>
          </a:p>
          <a:p>
            <a:pPr lvl="1"/>
            <a:r>
              <a:rPr lang="ko-KR" altLang="en-US" dirty="0"/>
              <a:t>예</a:t>
            </a:r>
            <a:r>
              <a:rPr lang="en-US" altLang="ko-KR" dirty="0"/>
              <a:t>: “</a:t>
            </a:r>
            <a:r>
              <a:rPr lang="ko-KR" altLang="en-US" dirty="0"/>
              <a:t>좋다” → </a:t>
            </a:r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[0.12, -0.45, 0.78, …]</a:t>
            </a:r>
            <a:r>
              <a:rPr lang="ko-KR" altLang="en-US" dirty="0"/>
              <a:t> </a:t>
            </a:r>
            <a:r>
              <a:rPr lang="en-US" altLang="ko-KR" dirty="0"/>
              <a:t>(128</a:t>
            </a:r>
            <a:r>
              <a:rPr lang="ko-KR" altLang="en-US" dirty="0"/>
              <a:t>차원 등</a:t>
            </a:r>
            <a:r>
              <a:rPr lang="en-US" altLang="ko-KR" dirty="0"/>
              <a:t>)</a:t>
            </a:r>
          </a:p>
          <a:p>
            <a:r>
              <a:rPr lang="en-US" altLang="ko-KR" b="1" dirty="0"/>
              <a:t>Embedding Matrix </a:t>
            </a:r>
            <a:r>
              <a:rPr lang="ko-KR" altLang="en-US" b="1" dirty="0"/>
              <a:t>생성</a:t>
            </a:r>
            <a:endParaRPr lang="ko-KR" altLang="en-US" dirty="0"/>
          </a:p>
          <a:p>
            <a:pPr lvl="1"/>
            <a:r>
              <a:rPr lang="ko-KR" altLang="en-US" dirty="0"/>
              <a:t>단어 인덱스 순서대로 </a:t>
            </a:r>
            <a:r>
              <a:rPr lang="en-US" altLang="ko-KR" dirty="0"/>
              <a:t>Word2Vec </a:t>
            </a:r>
            <a:r>
              <a:rPr lang="ko-KR" altLang="en-US" dirty="0"/>
              <a:t>벡터를 모아 </a:t>
            </a:r>
            <a:r>
              <a:rPr lang="en-US" altLang="ko-KR" b="1" dirty="0" err="1"/>
              <a:t>numpy</a:t>
            </a:r>
            <a:r>
              <a:rPr lang="en-US" altLang="ko-KR" b="1" dirty="0"/>
              <a:t> </a:t>
            </a:r>
            <a:r>
              <a:rPr lang="ko-KR" altLang="en-US" b="1" dirty="0"/>
              <a:t>행렬</a:t>
            </a:r>
            <a:r>
              <a:rPr lang="ko-KR" altLang="en-US" dirty="0"/>
              <a:t> 형태로 구성</a:t>
            </a:r>
          </a:p>
          <a:p>
            <a:pPr lvl="1"/>
            <a:r>
              <a:rPr lang="ko-KR" altLang="en-US" dirty="0"/>
              <a:t>이 행렬이 </a:t>
            </a:r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Embedding Layer</a:t>
            </a:r>
            <a:r>
              <a:rPr lang="ko-KR" altLang="en-US" dirty="0"/>
              <a:t> 의 </a:t>
            </a:r>
            <a:r>
              <a:rPr lang="ko-KR" altLang="en-US" b="1" dirty="0"/>
              <a:t>가중치</a:t>
            </a:r>
            <a:r>
              <a:rPr lang="en-US" altLang="ko-KR" b="1" dirty="0"/>
              <a:t>(weights)</a:t>
            </a:r>
            <a:r>
              <a:rPr lang="ko-KR" altLang="en-US" dirty="0"/>
              <a:t> 로 사용됨</a:t>
            </a:r>
          </a:p>
          <a:p>
            <a:r>
              <a:rPr lang="ko-KR" altLang="en-US" dirty="0"/>
              <a:t>✅ 결과</a:t>
            </a:r>
            <a:r>
              <a:rPr lang="en-US" altLang="ko-KR" dirty="0"/>
              <a:t>: </a:t>
            </a:r>
            <a:r>
              <a:rPr lang="ko-KR" altLang="en-US" dirty="0"/>
              <a:t>모델이 문장을 </a:t>
            </a:r>
            <a:r>
              <a:rPr lang="ko-KR" altLang="en-US" dirty="0" err="1"/>
              <a:t>입력받을</a:t>
            </a:r>
            <a:r>
              <a:rPr lang="ko-KR" altLang="en-US" dirty="0"/>
              <a:t> 때 단어를 단순히 “숫자 </a:t>
            </a:r>
            <a:r>
              <a:rPr lang="ko-KR" altLang="en-US" dirty="0" err="1"/>
              <a:t>인덱스”가</a:t>
            </a:r>
            <a:r>
              <a:rPr lang="ko-KR" altLang="en-US" dirty="0"/>
              <a:t> 아니라 </a:t>
            </a:r>
            <a:r>
              <a:rPr lang="ko-KR" altLang="en-US" b="1" dirty="0"/>
              <a:t>의미를 담은 벡터 공간에서 표현</a:t>
            </a:r>
            <a:r>
              <a:rPr lang="ko-KR" altLang="en-US" dirty="0"/>
              <a:t>하게 됨</a:t>
            </a:r>
            <a:br>
              <a:rPr lang="ko-KR" altLang="en-US" dirty="0"/>
            </a:br>
            <a:r>
              <a:rPr lang="ko-KR" altLang="en-US" b="1" dirty="0"/>
              <a:t>⚙️ </a:t>
            </a:r>
            <a:r>
              <a:rPr lang="en-US" altLang="ko-KR" b="1" dirty="0"/>
              <a:t>2️⃣ </a:t>
            </a:r>
            <a:r>
              <a:rPr lang="ko-KR" altLang="en-US" b="1" dirty="0"/>
              <a:t>하이브리드 모델 </a:t>
            </a:r>
            <a:r>
              <a:rPr lang="en-US" altLang="ko-KR" b="1" dirty="0"/>
              <a:t>(</a:t>
            </a:r>
            <a:r>
              <a:rPr lang="en-US" altLang="ko-KR" b="1" dirty="0" err="1"/>
              <a:t>BiLSTM</a:t>
            </a:r>
            <a:r>
              <a:rPr lang="en-US" altLang="ko-KR" b="1" dirty="0"/>
              <a:t> + CNN)</a:t>
            </a:r>
          </a:p>
          <a:p>
            <a:r>
              <a:rPr lang="en-US" altLang="ko-KR" b="1" dirty="0"/>
              <a:t>==CNN</a:t>
            </a:r>
            <a:r>
              <a:rPr lang="ko-KR" altLang="en-US" b="1" dirty="0"/>
              <a:t>의 단점 </a:t>
            </a:r>
            <a:r>
              <a:rPr lang="en-US" altLang="ko-KR" b="1" dirty="0"/>
              <a:t>: </a:t>
            </a:r>
            <a:r>
              <a:rPr lang="ko-KR" altLang="en-US" dirty="0"/>
              <a:t>시계열의 긴 문맥</a:t>
            </a:r>
            <a:r>
              <a:rPr lang="en-US" altLang="ko-KR" dirty="0"/>
              <a:t>(long-term dependency) </a:t>
            </a:r>
            <a:r>
              <a:rPr lang="ko-KR" altLang="en-US" dirty="0"/>
              <a:t>학습에 약함 → </a:t>
            </a:r>
            <a:r>
              <a:rPr lang="en-US" altLang="ko-KR" dirty="0"/>
              <a:t>RNN/LSTM </a:t>
            </a:r>
            <a:r>
              <a:rPr lang="ko-KR" altLang="en-US" dirty="0"/>
              <a:t>대비 부족</a:t>
            </a:r>
            <a:endParaRPr lang="en-US" altLang="ko-KR" b="1" dirty="0"/>
          </a:p>
          <a:p>
            <a:r>
              <a:rPr lang="ko-KR" altLang="en-US" b="1" dirty="0"/>
              <a:t>핵심 개념</a:t>
            </a:r>
            <a:r>
              <a:rPr lang="en-US" altLang="ko-KR" b="1" dirty="0"/>
              <a:t>:</a:t>
            </a:r>
            <a:r>
              <a:rPr lang="ko-KR" altLang="en-US" dirty="0"/>
              <a:t> 문장의 </a:t>
            </a:r>
            <a:r>
              <a:rPr lang="ko-KR" altLang="en-US" b="1" dirty="0"/>
              <a:t>의미 흐름</a:t>
            </a:r>
            <a:r>
              <a:rPr lang="en-US" altLang="ko-KR" b="1" dirty="0"/>
              <a:t>(LSTM)</a:t>
            </a:r>
            <a:r>
              <a:rPr lang="ko-KR" altLang="en-US" dirty="0"/>
              <a:t> 과 </a:t>
            </a:r>
            <a:r>
              <a:rPr lang="ko-KR" altLang="en-US" b="1" dirty="0"/>
              <a:t>패턴</a:t>
            </a:r>
            <a:r>
              <a:rPr lang="en-US" altLang="ko-KR" b="1" dirty="0"/>
              <a:t>(CNN)</a:t>
            </a:r>
            <a:r>
              <a:rPr lang="ko-KR" altLang="en-US" dirty="0"/>
              <a:t> 을 동시에 학습하는 구조</a:t>
            </a:r>
            <a:endParaRPr lang="en-US" altLang="ko-KR" dirty="0"/>
          </a:p>
          <a:p>
            <a:r>
              <a:rPr lang="en-US" altLang="ko-KR" b="1" dirty="0" err="1"/>
              <a:t>BiLSTM</a:t>
            </a:r>
            <a:r>
              <a:rPr lang="en-US" altLang="ko-KR" b="1" dirty="0"/>
              <a:t> Layer:</a:t>
            </a:r>
            <a:r>
              <a:rPr lang="ko-KR" altLang="en-US" dirty="0"/>
              <a:t> 양방향으로 문맥 학습 </a:t>
            </a:r>
            <a:r>
              <a:rPr lang="en-US" altLang="ko-KR" dirty="0"/>
              <a:t>(</a:t>
            </a:r>
            <a:r>
              <a:rPr lang="ko-KR" altLang="en-US" dirty="0"/>
              <a:t>앞뒤 문맥 모두 고려</a:t>
            </a:r>
            <a:r>
              <a:rPr lang="en-US" altLang="ko-KR" dirty="0"/>
              <a:t>)(LSTM</a:t>
            </a:r>
            <a:r>
              <a:rPr lang="ko-KR" altLang="en-US" dirty="0"/>
              <a:t>은 </a:t>
            </a:r>
            <a:r>
              <a:rPr lang="en-US" altLang="ko-KR" dirty="0"/>
              <a:t>RNN</a:t>
            </a:r>
            <a:r>
              <a:rPr lang="ko-KR" altLang="en-US" dirty="0"/>
              <a:t>의 한 종류로</a:t>
            </a:r>
            <a:r>
              <a:rPr lang="en-US" altLang="ko-KR" dirty="0"/>
              <a:t>, </a:t>
            </a:r>
            <a:r>
              <a:rPr lang="ko-KR" altLang="en-US" b="1" dirty="0"/>
              <a:t>장기 의존성</a:t>
            </a:r>
            <a:r>
              <a:rPr lang="en-US" altLang="ko-KR" b="1" dirty="0"/>
              <a:t>(long-term dependency)</a:t>
            </a:r>
            <a:r>
              <a:rPr lang="ko-KR" altLang="en-US" dirty="0"/>
              <a:t> 문제를 해결하기 위해 고안된 구조다</a:t>
            </a:r>
            <a:r>
              <a:rPr lang="en-US" altLang="ko-KR" dirty="0"/>
              <a:t>.)</a:t>
            </a:r>
          </a:p>
          <a:p>
            <a:r>
              <a:rPr lang="en-US" altLang="ko-KR" dirty="0"/>
              <a:t>-&gt; </a:t>
            </a:r>
            <a:r>
              <a:rPr lang="ko-KR" altLang="en-US" dirty="0"/>
              <a:t>참조 논문의 제안 참조</a:t>
            </a:r>
          </a:p>
          <a:p>
            <a:r>
              <a:rPr lang="ko-KR" altLang="en-US" b="1" dirty="0"/>
              <a:t>🔹 </a:t>
            </a:r>
            <a:r>
              <a:rPr lang="en-US" altLang="ko-KR" b="1" dirty="0" err="1"/>
              <a:t>BiLSTM</a:t>
            </a:r>
            <a:r>
              <a:rPr lang="en-US" altLang="ko-KR" b="1" dirty="0"/>
              <a:t> (Bidirectional LSTM)</a:t>
            </a:r>
          </a:p>
          <a:p>
            <a:r>
              <a:rPr lang="ko-KR" altLang="en-US" dirty="0"/>
              <a:t>문장을 앞뒤 양쪽 방향으로 읽음</a:t>
            </a:r>
          </a:p>
          <a:p>
            <a:r>
              <a:rPr lang="ko-KR" altLang="en-US" dirty="0"/>
              <a:t>단어 간의 문맥</a:t>
            </a:r>
            <a:r>
              <a:rPr lang="en-US" altLang="ko-KR" dirty="0"/>
              <a:t>(</a:t>
            </a:r>
            <a:r>
              <a:rPr lang="ko-KR" altLang="en-US" dirty="0"/>
              <a:t>앞뒤 관계</a:t>
            </a:r>
            <a:r>
              <a:rPr lang="en-US" altLang="ko-KR" dirty="0"/>
              <a:t>)</a:t>
            </a:r>
            <a:r>
              <a:rPr lang="ko-KR" altLang="en-US" dirty="0"/>
              <a:t>을 모두 반영</a:t>
            </a:r>
          </a:p>
          <a:p>
            <a:r>
              <a:rPr lang="ko-KR" altLang="en-US" b="1" dirty="0"/>
              <a:t>🔹 </a:t>
            </a:r>
            <a:r>
              <a:rPr lang="en-US" altLang="ko-KR" b="1" dirty="0"/>
              <a:t>CNN (Convolutional Neural Network)</a:t>
            </a:r>
          </a:p>
          <a:p>
            <a:r>
              <a:rPr lang="en-US" altLang="ko-KR" dirty="0"/>
              <a:t>LSTM</a:t>
            </a:r>
            <a:r>
              <a:rPr lang="ko-KR" altLang="en-US" dirty="0"/>
              <a:t>이 만들어낸 문맥 특징 중 </a:t>
            </a:r>
            <a:r>
              <a:rPr lang="ko-KR" altLang="en-US" b="1" dirty="0"/>
              <a:t>특정 지역 패턴</a:t>
            </a:r>
            <a:r>
              <a:rPr lang="en-US" altLang="ko-KR" b="1" dirty="0"/>
              <a:t>(n-gram)</a:t>
            </a:r>
            <a:r>
              <a:rPr lang="ko-KR" altLang="en-US" dirty="0"/>
              <a:t> 을 탐지</a:t>
            </a:r>
          </a:p>
          <a:p>
            <a:r>
              <a:rPr lang="ko-KR" altLang="en-US" b="1" dirty="0"/>
              <a:t>🔹 결합 구조</a:t>
            </a:r>
          </a:p>
          <a:p>
            <a:r>
              <a:rPr lang="en-US" altLang="ko-KR" dirty="0"/>
              <a:t>Embedding → </a:t>
            </a:r>
            <a:r>
              <a:rPr lang="en-US" altLang="ko-KR" dirty="0" err="1"/>
              <a:t>BiLSTM</a:t>
            </a:r>
            <a:r>
              <a:rPr lang="en-US" altLang="ko-KR" dirty="0"/>
              <a:t> → CNN</a:t>
            </a:r>
          </a:p>
          <a:p>
            <a:r>
              <a:rPr lang="ko-KR" altLang="en-US" dirty="0"/>
              <a:t>여러 필터 크기</a:t>
            </a:r>
            <a:r>
              <a:rPr lang="en-US" altLang="ko-KR" dirty="0"/>
              <a:t>(3,4,5 </a:t>
            </a:r>
            <a:r>
              <a:rPr lang="ko-KR" altLang="en-US" dirty="0"/>
              <a:t>등</a:t>
            </a:r>
            <a:r>
              <a:rPr lang="en-US" altLang="ko-KR" dirty="0"/>
              <a:t>)</a:t>
            </a:r>
            <a:r>
              <a:rPr lang="ko-KR" altLang="en-US" dirty="0"/>
              <a:t>로 지역적 패턴 추출</a:t>
            </a:r>
          </a:p>
          <a:p>
            <a:r>
              <a:rPr lang="en-US" altLang="ko-KR" dirty="0" err="1"/>
              <a:t>GlobalMaxPooling</a:t>
            </a:r>
            <a:r>
              <a:rPr lang="en-US" altLang="ko-KR" dirty="0"/>
              <a:t> + Concatenate → Dense → </a:t>
            </a:r>
            <a:r>
              <a:rPr lang="en-US" altLang="ko-KR" dirty="0" err="1"/>
              <a:t>Softmax</a:t>
            </a:r>
            <a:endParaRPr lang="en-US" altLang="ko-KR" dirty="0"/>
          </a:p>
          <a:p>
            <a:r>
              <a:rPr lang="en-US" altLang="ko-KR" dirty="0"/>
              <a:t>✅ </a:t>
            </a:r>
            <a:r>
              <a:rPr lang="ko-KR" altLang="en-US" dirty="0"/>
              <a:t>결과</a:t>
            </a:r>
            <a:r>
              <a:rPr lang="en-US" altLang="ko-KR" dirty="0"/>
              <a:t>:</a:t>
            </a:r>
            <a:br>
              <a:rPr lang="en-US" altLang="ko-KR" dirty="0"/>
            </a:br>
            <a:r>
              <a:rPr lang="ko-KR" altLang="en-US" dirty="0"/>
              <a:t>문장의 전반적 흐름 </a:t>
            </a:r>
            <a:r>
              <a:rPr lang="en-US" altLang="ko-KR" dirty="0"/>
              <a:t>+ </a:t>
            </a:r>
            <a:r>
              <a:rPr lang="ko-KR" altLang="en-US" dirty="0"/>
              <a:t>핵심 구문을 동시에 반영하여 </a:t>
            </a:r>
            <a:r>
              <a:rPr lang="ko-KR" altLang="en-US" b="1" dirty="0"/>
              <a:t>정확도 높은 분류 모델</a:t>
            </a:r>
            <a:r>
              <a:rPr lang="ko-KR" altLang="en-US" dirty="0"/>
              <a:t> 생성</a:t>
            </a:r>
          </a:p>
          <a:p>
            <a:r>
              <a:rPr lang="en-US" altLang="ko-KR" dirty="0"/>
              <a:t>============</a:t>
            </a:r>
          </a:p>
          <a:p>
            <a:r>
              <a:rPr lang="ko-KR" altLang="en-US" b="1" dirty="0"/>
              <a:t>🧠 모델 세부 설정 설명</a:t>
            </a:r>
          </a:p>
          <a:p>
            <a:r>
              <a:rPr lang="en-US" altLang="ko-KR" b="1" dirty="0"/>
              <a:t>1️⃣ CNN </a:t>
            </a:r>
            <a:r>
              <a:rPr lang="ko-KR" altLang="en-US" b="1" dirty="0"/>
              <a:t>병렬 구조 </a:t>
            </a:r>
            <a:r>
              <a:rPr lang="en-US" altLang="ko-KR" b="1" dirty="0"/>
              <a:t>(3, 4, 5 </a:t>
            </a:r>
            <a:r>
              <a:rPr lang="ko-KR" altLang="en-US" b="1" dirty="0"/>
              <a:t>필터</a:t>
            </a:r>
            <a:r>
              <a:rPr lang="en-US" altLang="ko-KR" b="1" dirty="0"/>
              <a:t>)</a:t>
            </a:r>
          </a:p>
          <a:p>
            <a:r>
              <a:rPr lang="ko-KR" altLang="en-US" b="1" dirty="0"/>
              <a:t>의미</a:t>
            </a:r>
            <a:r>
              <a:rPr lang="en-US" altLang="ko-KR" b="1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CNN</a:t>
            </a:r>
            <a:r>
              <a:rPr lang="ko-KR" altLang="en-US" dirty="0"/>
              <a:t>을 한 층만 쓰지 않고</a:t>
            </a:r>
            <a:r>
              <a:rPr lang="en-US" altLang="ko-KR" dirty="0"/>
              <a:t>, </a:t>
            </a:r>
            <a:r>
              <a:rPr lang="ko-KR" altLang="en-US" dirty="0"/>
              <a:t>서로 다른 </a:t>
            </a:r>
            <a:r>
              <a:rPr lang="ko-KR" altLang="en-US" b="1" dirty="0"/>
              <a:t>커널</a:t>
            </a:r>
            <a:r>
              <a:rPr lang="en-US" altLang="ko-KR" b="1" dirty="0"/>
              <a:t>(</a:t>
            </a:r>
            <a:r>
              <a:rPr lang="ko-KR" altLang="en-US" b="1" dirty="0"/>
              <a:t>필터</a:t>
            </a:r>
            <a:r>
              <a:rPr lang="en-US" altLang="ko-KR" b="1" dirty="0"/>
              <a:t>) </a:t>
            </a:r>
            <a:r>
              <a:rPr lang="ko-KR" altLang="en-US" b="1" dirty="0"/>
              <a:t>크기</a:t>
            </a:r>
            <a:r>
              <a:rPr lang="ko-KR" altLang="en-US" dirty="0"/>
              <a:t>를 병렬로 적용</a:t>
            </a:r>
          </a:p>
          <a:p>
            <a:r>
              <a:rPr lang="ko-KR" altLang="en-US" dirty="0"/>
              <a:t>각 필터에서 </a:t>
            </a:r>
            <a:r>
              <a:rPr lang="en-US" altLang="ko-KR" b="1" dirty="0"/>
              <a:t>64</a:t>
            </a:r>
            <a:r>
              <a:rPr lang="ko-KR" altLang="en-US" b="1" dirty="0"/>
              <a:t>개의 </a:t>
            </a:r>
            <a:r>
              <a:rPr lang="ko-KR" altLang="en-US" b="1" dirty="0" err="1"/>
              <a:t>특징맵</a:t>
            </a:r>
            <a:r>
              <a:rPr lang="en-US" altLang="ko-KR" b="1" dirty="0"/>
              <a:t>(feature maps)</a:t>
            </a:r>
            <a:r>
              <a:rPr lang="ko-KR" altLang="en-US" dirty="0"/>
              <a:t> 을 학습</a:t>
            </a:r>
          </a:p>
          <a:p>
            <a:r>
              <a:rPr lang="ko-KR" altLang="en-US" dirty="0"/>
              <a:t>마지막에 </a:t>
            </a:r>
            <a:r>
              <a:rPr lang="en-US" altLang="ko-K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GlobalMaxPooling</a:t>
            </a:r>
            <a:r>
              <a:rPr lang="ko-KR" altLang="en-US" dirty="0"/>
              <a:t> 후 모두 </a:t>
            </a:r>
            <a:r>
              <a:rPr lang="en-US" altLang="ko-KR" b="1" dirty="0"/>
              <a:t>concatenate</a:t>
            </a:r>
            <a:r>
              <a:rPr lang="ko-KR" altLang="en-US" dirty="0"/>
              <a:t> 하여 종합</a:t>
            </a:r>
          </a:p>
          <a:p>
            <a:r>
              <a:rPr lang="ko-KR" altLang="en-US" dirty="0"/>
              <a:t>🔹즉</a:t>
            </a:r>
            <a:r>
              <a:rPr lang="en-US" altLang="ko-KR" dirty="0"/>
              <a:t>, </a:t>
            </a:r>
            <a:r>
              <a:rPr lang="ko-KR" altLang="en-US" dirty="0"/>
              <a:t>문장에서 “</a:t>
            </a:r>
            <a:r>
              <a:rPr lang="en-US" altLang="ko-KR" dirty="0"/>
              <a:t>3~5</a:t>
            </a:r>
            <a:r>
              <a:rPr lang="ko-KR" altLang="en-US" dirty="0"/>
              <a:t>단어 단위의 의미 </a:t>
            </a:r>
            <a:r>
              <a:rPr lang="ko-KR" altLang="en-US" dirty="0" err="1"/>
              <a:t>패턴”을</a:t>
            </a:r>
            <a:r>
              <a:rPr lang="ko-KR" altLang="en-US" dirty="0"/>
              <a:t> 동시에 학습</a:t>
            </a:r>
          </a:p>
          <a:p>
            <a:r>
              <a:rPr lang="en-US" altLang="ko-KR" b="1" dirty="0"/>
              <a:t>2️⃣ Optimizer: Adam (learning rate = 1e-4)</a:t>
            </a:r>
          </a:p>
          <a:p>
            <a:r>
              <a:rPr lang="en-US" altLang="ko-KR" b="1" dirty="0"/>
              <a:t>Adam</a:t>
            </a:r>
            <a:r>
              <a:rPr lang="ko-KR" altLang="en-US" dirty="0"/>
              <a:t> </a:t>
            </a:r>
            <a:r>
              <a:rPr lang="en-US" altLang="ko-KR" dirty="0"/>
              <a:t>= Adaptive Moment Estimation</a:t>
            </a:r>
          </a:p>
          <a:p>
            <a:r>
              <a:rPr lang="ko-KR" altLang="en-US" dirty="0" err="1"/>
              <a:t>학습률</a:t>
            </a:r>
            <a:r>
              <a:rPr lang="en-US" altLang="ko-KR" dirty="0"/>
              <a:t>(</a:t>
            </a:r>
            <a:r>
              <a:rPr lang="en-US" altLang="ko-KR" dirty="0" err="1"/>
              <a:t>lr</a:t>
            </a:r>
            <a:r>
              <a:rPr lang="en-US" altLang="ko-KR" dirty="0"/>
              <a:t>=0.0001)</a:t>
            </a:r>
            <a:r>
              <a:rPr lang="ko-KR" altLang="en-US" dirty="0"/>
              <a:t>이 작을수록 </a:t>
            </a:r>
            <a:r>
              <a:rPr lang="ko-KR" altLang="en-US" b="1" dirty="0"/>
              <a:t>안정적 수렴</a:t>
            </a:r>
            <a:r>
              <a:rPr lang="ko-KR" altLang="en-US" dirty="0"/>
              <a:t> 가능</a:t>
            </a:r>
          </a:p>
          <a:p>
            <a:r>
              <a:rPr lang="en-US" altLang="ko-KR" dirty="0"/>
              <a:t>Adam : </a:t>
            </a:r>
            <a:r>
              <a:rPr lang="ko-KR" altLang="en-US" dirty="0"/>
              <a:t>모델이 학습하면서 </a:t>
            </a:r>
            <a:r>
              <a:rPr lang="ko-KR" altLang="en-US" b="1" dirty="0"/>
              <a:t>가중치를 얼마나</a:t>
            </a:r>
            <a:r>
              <a:rPr lang="en-US" altLang="ko-KR" b="1" dirty="0"/>
              <a:t>, </a:t>
            </a:r>
            <a:r>
              <a:rPr lang="ko-KR" altLang="en-US" b="1" dirty="0"/>
              <a:t>어떤 방향으로 업데이트할지 결정</a:t>
            </a:r>
            <a:r>
              <a:rPr lang="ko-KR" altLang="en-US" dirty="0"/>
              <a:t>하는 알고리즘🔹적은 손실 변동으로 꾸준히 성능을 향상시키는 데 유리</a:t>
            </a:r>
          </a:p>
          <a:p>
            <a:r>
              <a:rPr lang="en-US" altLang="ko-KR" b="1" dirty="0"/>
              <a:t>3️⃣ </a:t>
            </a:r>
            <a:r>
              <a:rPr lang="ko-KR" altLang="en-US" b="1" dirty="0" err="1"/>
              <a:t>임베딩</a:t>
            </a:r>
            <a:r>
              <a:rPr lang="ko-KR" altLang="en-US" b="1" dirty="0"/>
              <a:t> 차원 </a:t>
            </a:r>
            <a:r>
              <a:rPr lang="en-US" altLang="ko-KR" b="1" dirty="0"/>
              <a:t>(EMBED_DIM = 128)</a:t>
            </a:r>
          </a:p>
          <a:p>
            <a:r>
              <a:rPr lang="ko-KR" altLang="en-US" dirty="0"/>
              <a:t>한 단어를 </a:t>
            </a:r>
            <a:r>
              <a:rPr lang="en-US" altLang="ko-KR" b="1" dirty="0"/>
              <a:t>128</a:t>
            </a:r>
            <a:r>
              <a:rPr lang="ko-KR" altLang="en-US" b="1" dirty="0"/>
              <a:t>차원 벡터로 표현</a:t>
            </a:r>
            <a:endParaRPr lang="ko-KR" altLang="en-US" dirty="0"/>
          </a:p>
          <a:p>
            <a:r>
              <a:rPr lang="en-US" altLang="ko-KR" dirty="0"/>
              <a:t>Word2Vec </a:t>
            </a:r>
            <a:r>
              <a:rPr lang="ko-KR" altLang="en-US" dirty="0"/>
              <a:t>학습 결과를 반영하여 </a:t>
            </a:r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Embedding Layer</a:t>
            </a:r>
            <a:r>
              <a:rPr lang="ko-KR" altLang="en-US" dirty="0"/>
              <a:t>에 사용</a:t>
            </a:r>
          </a:p>
          <a:p>
            <a:r>
              <a:rPr lang="ko-KR" altLang="en-US" dirty="0"/>
              <a:t>🔹</a:t>
            </a:r>
            <a:r>
              <a:rPr lang="en-US" altLang="ko-KR" dirty="0"/>
              <a:t>128</a:t>
            </a:r>
            <a:r>
              <a:rPr lang="ko-KR" altLang="en-US" dirty="0"/>
              <a:t>차원은 의미를 충분히 표현하면서 </a:t>
            </a:r>
            <a:r>
              <a:rPr lang="ko-KR" altLang="en-US" dirty="0" err="1"/>
              <a:t>과적합</a:t>
            </a:r>
            <a:r>
              <a:rPr lang="ko-KR" altLang="en-US" dirty="0"/>
              <a:t> 위험이 낮은 </a:t>
            </a:r>
            <a:r>
              <a:rPr lang="ko-KR" altLang="en-US" dirty="0" err="1"/>
              <a:t>균형값</a:t>
            </a:r>
            <a:endParaRPr lang="ko-KR" altLang="en-US" dirty="0"/>
          </a:p>
          <a:p>
            <a:r>
              <a:rPr lang="en-US" altLang="ko-KR" b="1" dirty="0"/>
              <a:t>4️⃣ </a:t>
            </a:r>
            <a:r>
              <a:rPr lang="ko-KR" altLang="en-US" b="1" dirty="0"/>
              <a:t>최대 시퀀스 길이 </a:t>
            </a:r>
            <a:r>
              <a:rPr lang="en-US" altLang="ko-KR" b="1" dirty="0"/>
              <a:t>(MAXLEN = 500)</a:t>
            </a:r>
          </a:p>
          <a:p>
            <a:r>
              <a:rPr lang="ko-KR" altLang="en-US" dirty="0"/>
              <a:t>뉴스 기사나 문장 중 </a:t>
            </a:r>
            <a:r>
              <a:rPr lang="ko-KR" altLang="en-US" b="1" dirty="0"/>
              <a:t>최대 </a:t>
            </a:r>
            <a:r>
              <a:rPr lang="en-US" altLang="ko-KR" b="1" dirty="0"/>
              <a:t>500</a:t>
            </a:r>
            <a:r>
              <a:rPr lang="ko-KR" altLang="en-US" b="1" dirty="0" err="1"/>
              <a:t>단어까지만</a:t>
            </a:r>
            <a:r>
              <a:rPr lang="ko-KR" altLang="en-US" b="1" dirty="0"/>
              <a:t> 학습</a:t>
            </a:r>
            <a:endParaRPr lang="ko-KR" altLang="en-US" dirty="0"/>
          </a:p>
          <a:p>
            <a:r>
              <a:rPr lang="en-US" altLang="ko-KR" dirty="0"/>
              <a:t>500</a:t>
            </a:r>
            <a:r>
              <a:rPr lang="ko-KR" altLang="en-US" dirty="0"/>
              <a:t>단어 이상인 문장은 잘라내고</a:t>
            </a:r>
            <a:r>
              <a:rPr lang="en-US" altLang="ko-KR" dirty="0"/>
              <a:t>, </a:t>
            </a:r>
            <a:r>
              <a:rPr lang="ko-KR" altLang="en-US" dirty="0"/>
              <a:t>짧으면 패딩으로 채움</a:t>
            </a:r>
          </a:p>
          <a:p>
            <a:r>
              <a:rPr lang="ko-KR" altLang="en-US" dirty="0"/>
              <a:t>🔹메모리 절약 </a:t>
            </a:r>
            <a:r>
              <a:rPr lang="en-US" altLang="ko-KR" dirty="0"/>
              <a:t>+ </a:t>
            </a:r>
            <a:r>
              <a:rPr lang="ko-KR" altLang="en-US" dirty="0"/>
              <a:t>일정한 입력 길이 확보</a:t>
            </a:r>
          </a:p>
          <a:p>
            <a:r>
              <a:rPr lang="en-US" altLang="ko-KR" b="1" dirty="0"/>
              <a:t>5️⃣ </a:t>
            </a:r>
            <a:r>
              <a:rPr lang="ko-KR" altLang="en-US" b="1" dirty="0"/>
              <a:t>단어 수 제한 </a:t>
            </a:r>
            <a:r>
              <a:rPr lang="en-US" altLang="ko-KR" b="1" dirty="0"/>
              <a:t>(NUM_WORDS = 30,000)</a:t>
            </a:r>
          </a:p>
          <a:p>
            <a:r>
              <a:rPr lang="ko-KR" altLang="en-US" dirty="0"/>
              <a:t>전체 코퍼스 중 </a:t>
            </a:r>
            <a:r>
              <a:rPr lang="ko-KR" altLang="en-US" b="1" dirty="0"/>
              <a:t>자주 등장한 상위 </a:t>
            </a:r>
            <a:r>
              <a:rPr lang="en-US" altLang="ko-KR" b="1" dirty="0"/>
              <a:t>3</a:t>
            </a:r>
            <a:r>
              <a:rPr lang="ko-KR" altLang="en-US" b="1" dirty="0"/>
              <a:t>만 개 단어만 사용</a:t>
            </a:r>
            <a:endParaRPr lang="ko-KR" altLang="en-US" dirty="0"/>
          </a:p>
          <a:p>
            <a:r>
              <a:rPr lang="ko-KR" altLang="en-US" dirty="0"/>
              <a:t>희귀 단어는 무시 → 노이즈 감소 </a:t>
            </a:r>
            <a:r>
              <a:rPr lang="en-US" altLang="ko-KR" dirty="0"/>
              <a:t>&amp; </a:t>
            </a:r>
            <a:r>
              <a:rPr lang="ko-KR" altLang="en-US" dirty="0"/>
              <a:t>속도 향상</a:t>
            </a:r>
          </a:p>
          <a:p>
            <a:r>
              <a:rPr lang="ko-KR" altLang="en-US" dirty="0"/>
              <a:t>🔹데이터 효율성을 높이고 학습 안정성 확보</a:t>
            </a:r>
          </a:p>
          <a:p>
            <a:r>
              <a:rPr lang="en-US" altLang="ko-KR" b="1" dirty="0"/>
              <a:t>6️⃣ L2 </a:t>
            </a:r>
            <a:r>
              <a:rPr lang="ko-KR" altLang="en-US" b="1" dirty="0"/>
              <a:t>정규화 </a:t>
            </a:r>
            <a:r>
              <a:rPr lang="en-US" altLang="ko-KR" b="1" dirty="0"/>
              <a:t>(L2_ALPHA = 0.001)</a:t>
            </a:r>
          </a:p>
          <a:p>
            <a:r>
              <a:rPr lang="ko-KR" altLang="en-US" dirty="0"/>
              <a:t>가중치가 너무 커지는 것을 방지하는 </a:t>
            </a:r>
            <a:r>
              <a:rPr lang="ko-KR" altLang="en-US" b="1" dirty="0"/>
              <a:t>규제 함</a:t>
            </a:r>
            <a:endParaRPr lang="ko-KR" altLang="en-US" dirty="0"/>
          </a:p>
          <a:p>
            <a:r>
              <a:rPr lang="ko-KR" altLang="en-US" dirty="0" err="1"/>
              <a:t>과적합</a:t>
            </a:r>
            <a:r>
              <a:rPr lang="en-US" altLang="ko-KR" dirty="0"/>
              <a:t>(overfitting)</a:t>
            </a:r>
            <a:r>
              <a:rPr lang="ko-KR" altLang="en-US" dirty="0"/>
              <a:t>을 줄여 </a:t>
            </a:r>
            <a:r>
              <a:rPr lang="ko-KR" altLang="en-US" b="1" dirty="0"/>
              <a:t>일반화 성능</a:t>
            </a:r>
            <a:r>
              <a:rPr lang="ko-KR" altLang="en-US" dirty="0"/>
              <a:t> 향상</a:t>
            </a:r>
          </a:p>
          <a:p>
            <a:r>
              <a:rPr lang="ko-KR" altLang="en-US" dirty="0"/>
              <a:t>🔹값이 너무 크면 학습이 </a:t>
            </a:r>
            <a:r>
              <a:rPr lang="ko-KR" altLang="en-US" dirty="0" err="1"/>
              <a:t>둔해지고</a:t>
            </a:r>
            <a:r>
              <a:rPr lang="en-US" altLang="ko-KR" dirty="0"/>
              <a:t>, </a:t>
            </a:r>
            <a:r>
              <a:rPr lang="ko-KR" altLang="en-US" dirty="0"/>
              <a:t>너무 작으면 규제 효과가 약함</a:t>
            </a:r>
            <a:br>
              <a:rPr lang="ko-KR" altLang="en-US" dirty="0"/>
            </a:br>
            <a:r>
              <a:rPr lang="ko-KR" altLang="en-US" b="1" dirty="0"/>
              <a:t>✅ 요약 구조</a:t>
            </a:r>
          </a:p>
          <a:p>
            <a:r>
              <a:rPr lang="ko-KR" altLang="en-US" dirty="0"/>
              <a:t>구성요소                                    </a:t>
            </a:r>
            <a:r>
              <a:rPr lang="ko-KR" altLang="en-US" dirty="0" err="1"/>
              <a:t>설정값</a:t>
            </a:r>
            <a:r>
              <a:rPr lang="ko-KR" altLang="en-US" dirty="0"/>
              <a:t>                                              의미</a:t>
            </a:r>
            <a:endParaRPr lang="en-US" altLang="ko-KR" dirty="0"/>
          </a:p>
          <a:p>
            <a:r>
              <a:rPr lang="en-US" altLang="ko-KR" dirty="0"/>
              <a:t>CNN </a:t>
            </a:r>
            <a:r>
              <a:rPr lang="ko-KR" altLang="en-US" dirty="0"/>
              <a:t>병렬 구조                      필터</a:t>
            </a:r>
            <a:r>
              <a:rPr lang="en-US" altLang="ko-KR" dirty="0"/>
              <a:t>(3,4,5) × 64</a:t>
            </a:r>
            <a:r>
              <a:rPr lang="ko-KR" altLang="en-US" dirty="0"/>
              <a:t>개                              </a:t>
            </a:r>
            <a:r>
              <a:rPr lang="en-US" altLang="ko-KR" dirty="0"/>
              <a:t>n-gram </a:t>
            </a:r>
            <a:r>
              <a:rPr lang="ko-KR" altLang="en-US" dirty="0"/>
              <a:t>패턴 병렬 추출 </a:t>
            </a:r>
            <a:endParaRPr lang="en-US" altLang="ko-KR" dirty="0"/>
          </a:p>
          <a:p>
            <a:r>
              <a:rPr lang="en-US" altLang="ko-KR" dirty="0"/>
              <a:t>Optimizer                              Adam (</a:t>
            </a:r>
            <a:r>
              <a:rPr lang="en-US" altLang="ko-KR" dirty="0" err="1"/>
              <a:t>lr</a:t>
            </a:r>
            <a:r>
              <a:rPr lang="en-US" altLang="ko-KR" dirty="0"/>
              <a:t>=1e-4)                                </a:t>
            </a:r>
            <a:r>
              <a:rPr lang="ko-KR" altLang="en-US" dirty="0"/>
              <a:t>안정적 학습</a:t>
            </a:r>
            <a:endParaRPr lang="en-US" altLang="ko-KR" dirty="0"/>
          </a:p>
          <a:p>
            <a:r>
              <a:rPr lang="en-US" altLang="ko-KR" dirty="0"/>
              <a:t>EMBED_DIM                              128                                            </a:t>
            </a:r>
            <a:r>
              <a:rPr lang="ko-KR" altLang="en-US" dirty="0"/>
              <a:t>단어 벡터 차원</a:t>
            </a:r>
            <a:endParaRPr lang="en-US" altLang="ko-KR" dirty="0"/>
          </a:p>
          <a:p>
            <a:r>
              <a:rPr lang="en-US" altLang="ko-KR" dirty="0"/>
              <a:t>MAXLEN                                   500                                            </a:t>
            </a:r>
            <a:r>
              <a:rPr lang="ko-KR" altLang="en-US" dirty="0"/>
              <a:t>최대 문장 길이</a:t>
            </a:r>
            <a:endParaRPr lang="en-US" altLang="ko-KR" dirty="0"/>
          </a:p>
          <a:p>
            <a:r>
              <a:rPr lang="en-US" altLang="ko-KR" dirty="0"/>
              <a:t>NUM_WORDS                         30,000                                          </a:t>
            </a:r>
            <a:r>
              <a:rPr lang="ko-KR" altLang="en-US" dirty="0"/>
              <a:t>단어 수 제한</a:t>
            </a:r>
            <a:endParaRPr lang="en-US" altLang="ko-KR" dirty="0"/>
          </a:p>
          <a:p>
            <a:r>
              <a:rPr lang="en-US" altLang="ko-KR" dirty="0"/>
              <a:t>L2 </a:t>
            </a:r>
            <a:r>
              <a:rPr lang="ko-KR" altLang="en-US" dirty="0"/>
              <a:t>정규화                                </a:t>
            </a:r>
            <a:r>
              <a:rPr lang="en-US" altLang="ko-KR" dirty="0"/>
              <a:t>0.001                                           </a:t>
            </a:r>
            <a:r>
              <a:rPr lang="ko-KR" altLang="en-US" dirty="0" err="1"/>
              <a:t>과적합</a:t>
            </a:r>
            <a:r>
              <a:rPr lang="ko-KR" altLang="en-US" dirty="0"/>
              <a:t> 방지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Accuracy : </a:t>
            </a:r>
            <a:r>
              <a:rPr lang="ko-KR" altLang="en-US" dirty="0"/>
              <a:t>전체 데이터 중에서 </a:t>
            </a:r>
            <a:r>
              <a:rPr lang="ko-KR" altLang="en-US" b="1" dirty="0"/>
              <a:t>정답을 맞춘 비율</a:t>
            </a:r>
            <a:endParaRPr lang="en-US" altLang="ko-KR" b="1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용어의미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TP (True Positive)               </a:t>
            </a:r>
            <a:r>
              <a:rPr lang="ko-KR" altLang="en-US" dirty="0"/>
              <a:t>진짜인데 “</a:t>
            </a:r>
            <a:r>
              <a:rPr lang="ko-KR" altLang="en-US" dirty="0" err="1"/>
              <a:t>진짜”라고</a:t>
            </a:r>
            <a:r>
              <a:rPr lang="ko-KR" altLang="en-US" dirty="0"/>
              <a:t> 예측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TN (True Negative)            </a:t>
            </a:r>
            <a:r>
              <a:rPr lang="ko-KR" altLang="en-US" dirty="0"/>
              <a:t>가짜인데 “</a:t>
            </a:r>
            <a:r>
              <a:rPr lang="ko-KR" altLang="en-US" dirty="0" err="1"/>
              <a:t>가짜”라고</a:t>
            </a:r>
            <a:r>
              <a:rPr lang="ko-KR" altLang="en-US" dirty="0"/>
              <a:t> 예측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FP (False Positive)              </a:t>
            </a:r>
            <a:r>
              <a:rPr lang="ko-KR" altLang="en-US" dirty="0"/>
              <a:t>가짜인데 “</a:t>
            </a:r>
            <a:r>
              <a:rPr lang="ko-KR" altLang="en-US" dirty="0" err="1"/>
              <a:t>진짜”라고</a:t>
            </a:r>
            <a:r>
              <a:rPr lang="ko-KR" altLang="en-US" dirty="0"/>
              <a:t> 예측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FN (False Negative)            </a:t>
            </a:r>
            <a:r>
              <a:rPr lang="ko-KR" altLang="en-US" dirty="0"/>
              <a:t>진짜인데 “</a:t>
            </a:r>
            <a:r>
              <a:rPr lang="ko-KR" altLang="en-US" dirty="0" err="1"/>
              <a:t>가짜”라고</a:t>
            </a:r>
            <a:r>
              <a:rPr lang="ko-KR" altLang="en-US" dirty="0"/>
              <a:t> 예측</a:t>
            </a:r>
          </a:p>
          <a:p>
            <a:endParaRPr lang="en-US" altLang="ko-KR" dirty="0"/>
          </a:p>
          <a:p>
            <a:r>
              <a:rPr lang="ko-KR" altLang="en-US" b="1" dirty="0"/>
              <a:t>✔️ </a:t>
            </a:r>
            <a:r>
              <a:rPr lang="en-US" altLang="ko-KR" b="1" dirty="0"/>
              <a:t>AUROC = ROC </a:t>
            </a:r>
            <a:r>
              <a:rPr lang="ko-KR" altLang="en-US" b="1" dirty="0"/>
              <a:t>곡선 아래의 면적</a:t>
            </a:r>
          </a:p>
          <a:p>
            <a:r>
              <a:rPr lang="ko-KR" altLang="en-US" dirty="0"/>
              <a:t>면적이 클수록 좋은 분류기 </a:t>
            </a:r>
            <a:r>
              <a:rPr lang="en-US" altLang="ko-KR" dirty="0"/>
              <a:t>(0.5 = </a:t>
            </a:r>
            <a:r>
              <a:rPr lang="ko-KR" altLang="en-US" dirty="0"/>
              <a:t>랜덤</a:t>
            </a:r>
            <a:r>
              <a:rPr lang="en-US" altLang="ko-KR" dirty="0"/>
              <a:t>, 1.0 = </a:t>
            </a:r>
            <a:r>
              <a:rPr lang="ko-KR" altLang="en-US" dirty="0"/>
              <a:t>완벽한 모델</a:t>
            </a:r>
            <a:r>
              <a:rPr lang="en-US" altLang="ko-KR" dirty="0"/>
              <a:t>)</a:t>
            </a:r>
          </a:p>
          <a:p>
            <a:r>
              <a:rPr lang="en-US" altLang="ko-KR" b="1" dirty="0"/>
              <a:t>✔️ ROC </a:t>
            </a:r>
            <a:r>
              <a:rPr lang="ko-KR" altLang="en-US" b="1" dirty="0"/>
              <a:t>곡선 </a:t>
            </a:r>
            <a:r>
              <a:rPr lang="en-US" altLang="ko-KR" b="1" dirty="0"/>
              <a:t>(Receiver Operating Characteristic)</a:t>
            </a:r>
          </a:p>
          <a:p>
            <a:r>
              <a:rPr lang="en-US" altLang="ko-KR" b="1" dirty="0"/>
              <a:t>x</a:t>
            </a:r>
            <a:r>
              <a:rPr lang="ko-KR" altLang="en-US" b="1" dirty="0"/>
              <a:t>축</a:t>
            </a:r>
            <a:r>
              <a:rPr lang="en-US" altLang="ko-KR" b="1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False Positive Rate (FPR = FP / (FP + TN))</a:t>
            </a:r>
          </a:p>
          <a:p>
            <a:r>
              <a:rPr lang="en-US" altLang="ko-KR" b="1" dirty="0"/>
              <a:t>y</a:t>
            </a:r>
            <a:r>
              <a:rPr lang="ko-KR" altLang="en-US" b="1" dirty="0"/>
              <a:t>축</a:t>
            </a:r>
            <a:r>
              <a:rPr lang="en-US" altLang="ko-KR" b="1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True Positive Rate (TPR = Recall = TP / (TP + FN))</a:t>
            </a:r>
          </a:p>
          <a:p>
            <a:r>
              <a:rPr lang="ko-KR" altLang="en-US" dirty="0"/>
              <a:t>모델이 </a:t>
            </a:r>
            <a:r>
              <a:rPr lang="ko-KR" altLang="en-US" b="1" dirty="0" err="1"/>
              <a:t>임계값</a:t>
            </a:r>
            <a:r>
              <a:rPr lang="en-US" altLang="ko-KR" b="1" dirty="0"/>
              <a:t>(threshold)</a:t>
            </a:r>
            <a:r>
              <a:rPr lang="en-US" altLang="ko-KR" dirty="0"/>
              <a:t> </a:t>
            </a:r>
            <a:r>
              <a:rPr lang="ko-KR" altLang="en-US" dirty="0"/>
              <a:t>을 바꿔가며 얼마나 잘 구분하는지 평가</a:t>
            </a:r>
          </a:p>
          <a:p>
            <a:endParaRPr lang="en-US" altLang="ko-KR" dirty="0"/>
          </a:p>
          <a:p>
            <a:endParaRPr lang="ko-KR" alt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1DD1B3-6226-3AA7-AB18-F10E321E7CC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4289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A632C9-796D-FB30-2243-9530D5EC74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49C5CAC-4CEB-A489-16FD-A85A4EEA368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8E8C129-98A5-F872-936C-E6DCF05930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1" dirty="0"/>
              <a:t>2.1 </a:t>
            </a:r>
            <a:r>
              <a:rPr lang="ko-KR" altLang="en-US" b="1" dirty="0"/>
              <a:t>작업 단계</a:t>
            </a:r>
          </a:p>
          <a:p>
            <a:pPr marL="228600" indent="-228600">
              <a:buAutoNum type="arabicPeriod"/>
            </a:pPr>
            <a:r>
              <a:rPr lang="en-US" altLang="ko-KR" b="1" dirty="0" err="1"/>
              <a:t>FastText</a:t>
            </a:r>
            <a:r>
              <a:rPr lang="en-US" altLang="ko-KR" b="1" dirty="0"/>
              <a:t> </a:t>
            </a:r>
            <a:r>
              <a:rPr lang="ko-KR" altLang="en-US" b="1" dirty="0" err="1"/>
              <a:t>임베딩</a:t>
            </a:r>
            <a:r>
              <a:rPr lang="ko-KR" altLang="en-US" b="1" dirty="0"/>
              <a:t> 학습</a:t>
            </a:r>
            <a:endParaRPr lang="en-US" altLang="ko-KR" b="0" dirty="0"/>
          </a:p>
          <a:p>
            <a:pPr marL="171450" indent="-171450">
              <a:buFontTx/>
              <a:buChar char="-"/>
            </a:pPr>
            <a:r>
              <a:rPr lang="ko-KR" altLang="en-US" b="1" dirty="0"/>
              <a:t>데이터 준비</a:t>
            </a:r>
            <a:r>
              <a:rPr lang="en-US" altLang="ko-KR" b="1" dirty="0"/>
              <a:t>:</a:t>
            </a:r>
            <a:r>
              <a:rPr lang="en-US" altLang="ko-KR" dirty="0"/>
              <a:t> </a:t>
            </a:r>
            <a:r>
              <a:rPr lang="ko-KR" altLang="en-US" dirty="0"/>
              <a:t>뉴스 데이터에서 </a:t>
            </a:r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title</a:t>
            </a:r>
            <a:r>
              <a:rPr lang="ko-KR" altLang="en-US" dirty="0"/>
              <a:t>과 </a:t>
            </a:r>
            <a:r>
              <a:rPr lang="en-US" altLang="ko-K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conten</a:t>
            </a:r>
            <a:r>
              <a:rPr lang="ko-KR" altLang="en-US" dirty="0"/>
              <a:t>를 합쳐 문장을 만들고</a:t>
            </a:r>
            <a:r>
              <a:rPr lang="en-US" altLang="ko-KR" dirty="0"/>
              <a:t>, </a:t>
            </a:r>
            <a:r>
              <a:rPr lang="en-US" altLang="ko-K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genism.utils.simple_preprocess</a:t>
            </a:r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</a:t>
            </a:r>
            <a:r>
              <a:rPr lang="ko-KR" altLang="en-US" dirty="0"/>
              <a:t>로 단어 토큰화</a:t>
            </a:r>
            <a:r>
              <a:rPr lang="en-US" altLang="ko-KR" dirty="0"/>
              <a:t>(tokenization)</a:t>
            </a:r>
            <a:r>
              <a:rPr lang="ko-KR" altLang="en-US" dirty="0"/>
              <a:t>합니다</a:t>
            </a:r>
            <a:r>
              <a:rPr lang="en-US" altLang="ko-KR" dirty="0"/>
              <a:t>.</a:t>
            </a:r>
          </a:p>
          <a:p>
            <a:pPr marL="0" indent="0">
              <a:buFontTx/>
              <a:buNone/>
            </a:pPr>
            <a:r>
              <a:rPr lang="en-US" altLang="ko-KR" dirty="0"/>
              <a:t>   (</a:t>
            </a:r>
            <a:r>
              <a:rPr lang="en-US" altLang="ko-K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simple_preprocess</a:t>
            </a:r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</a:t>
            </a:r>
            <a:r>
              <a:rPr lang="ko-KR" altLang="en-US" dirty="0"/>
              <a:t>동시에 </a:t>
            </a:r>
            <a:r>
              <a:rPr lang="ko-KR" altLang="en-US" b="1" dirty="0"/>
              <a:t>정규화 </a:t>
            </a:r>
            <a:r>
              <a:rPr lang="en-US" altLang="ko-KR" b="1" dirty="0"/>
              <a:t>+ </a:t>
            </a:r>
            <a:r>
              <a:rPr lang="ko-KR" altLang="en-US" b="1" dirty="0"/>
              <a:t>토큰화 </a:t>
            </a:r>
            <a:r>
              <a:rPr lang="en-US" altLang="ko-KR" b="1" dirty="0"/>
              <a:t>+ </a:t>
            </a:r>
            <a:r>
              <a:rPr lang="ko-KR" altLang="en-US" b="1" dirty="0"/>
              <a:t>불필요 문자 제거</a:t>
            </a:r>
            <a:r>
              <a:rPr lang="ko-KR" altLang="en-US" dirty="0"/>
              <a:t>까지 처리</a:t>
            </a:r>
            <a:r>
              <a:rPr lang="en-US" altLang="ko-KR" dirty="0"/>
              <a:t>)</a:t>
            </a:r>
          </a:p>
          <a:p>
            <a:pPr marL="171450" indent="-171450">
              <a:buFontTx/>
              <a:buChar char="-"/>
            </a:pPr>
            <a:r>
              <a:rPr lang="en-US" altLang="ko-KR" b="1" dirty="0" err="1"/>
              <a:t>FastText</a:t>
            </a:r>
            <a:r>
              <a:rPr lang="en-US" altLang="ko-KR" b="1" dirty="0"/>
              <a:t> </a:t>
            </a:r>
            <a:r>
              <a:rPr lang="ko-KR" altLang="en-US" b="1" dirty="0"/>
              <a:t>모델 학습</a:t>
            </a:r>
            <a:r>
              <a:rPr lang="en-US" altLang="ko-KR" b="1" dirty="0"/>
              <a:t>:</a:t>
            </a:r>
            <a:r>
              <a:rPr lang="en-US" altLang="ko-KR" dirty="0"/>
              <a:t> </a:t>
            </a:r>
            <a:r>
              <a:rPr lang="en-US" altLang="ko-KR" dirty="0" err="1"/>
              <a:t>gensim</a:t>
            </a:r>
            <a:r>
              <a:rPr lang="ko-KR" altLang="en-US" dirty="0"/>
              <a:t>의 </a:t>
            </a:r>
            <a:r>
              <a:rPr lang="en-US" altLang="ko-K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FastText</a:t>
            </a:r>
            <a:r>
              <a:rPr lang="ko-KR" altLang="en-US" dirty="0"/>
              <a:t>를 사용해서 </a:t>
            </a:r>
            <a:r>
              <a:rPr lang="en-US" altLang="ko-KR" b="1" dirty="0" err="1"/>
              <a:t>subword</a:t>
            </a:r>
            <a:r>
              <a:rPr lang="en-US" altLang="ko-KR" b="1" dirty="0"/>
              <a:t>-level </a:t>
            </a:r>
            <a:r>
              <a:rPr lang="ko-KR" altLang="en-US" b="1" dirty="0" err="1"/>
              <a:t>임베딩</a:t>
            </a:r>
            <a:r>
              <a:rPr lang="en-US" altLang="ko-KR" dirty="0"/>
              <a:t> </a:t>
            </a:r>
            <a:r>
              <a:rPr lang="ko-KR" altLang="en-US" dirty="0"/>
              <a:t>학습</a:t>
            </a:r>
            <a:endParaRPr lang="en-US" altLang="ko-KR" dirty="0"/>
          </a:p>
          <a:p>
            <a:pPr marL="0" indent="0">
              <a:buFontTx/>
              <a:buNone/>
            </a:pPr>
            <a:r>
              <a:rPr lang="en-US" altLang="ko-KR" dirty="0"/>
              <a:t>      </a:t>
            </a:r>
            <a:r>
              <a:rPr lang="ko-KR" altLang="en-US" dirty="0"/>
              <a:t>파라미터</a:t>
            </a:r>
            <a:endParaRPr lang="en-US" altLang="ko-KR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indent="0">
              <a:buFontTx/>
              <a:buNone/>
            </a:pPr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</a:t>
            </a:r>
            <a:r>
              <a:rPr lang="en-US" altLang="ko-K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Vector_size</a:t>
            </a:r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=100</a:t>
            </a:r>
            <a:r>
              <a:rPr lang="en-US" altLang="ko-KR" dirty="0"/>
              <a:t> → </a:t>
            </a:r>
            <a:r>
              <a:rPr lang="ko-KR" altLang="en-US" dirty="0"/>
              <a:t>단어 벡터 차원</a:t>
            </a:r>
            <a:endParaRPr lang="en-US" altLang="ko-KR" dirty="0"/>
          </a:p>
          <a:p>
            <a:pPr marL="0" indent="0">
              <a:buFontTx/>
              <a:buNone/>
            </a:pPr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Window=5</a:t>
            </a:r>
            <a:r>
              <a:rPr lang="en-US" altLang="ko-KR" dirty="0"/>
              <a:t> → </a:t>
            </a:r>
            <a:r>
              <a:rPr lang="ko-KR" altLang="en-US" dirty="0"/>
              <a:t>주변 단어를 고려하는 범위</a:t>
            </a:r>
            <a:endParaRPr lang="en-US" altLang="ko-KR" dirty="0"/>
          </a:p>
          <a:p>
            <a:pPr marL="0" indent="0">
              <a:buFontTx/>
              <a:buNone/>
            </a:pPr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</a:t>
            </a:r>
            <a:r>
              <a:rPr lang="en-US" altLang="ko-K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Min_count</a:t>
            </a:r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=2</a:t>
            </a:r>
            <a:r>
              <a:rPr lang="en-US" altLang="ko-KR" dirty="0"/>
              <a:t> → </a:t>
            </a:r>
            <a:r>
              <a:rPr lang="ko-KR" altLang="en-US" dirty="0"/>
              <a:t>최소 등장 횟수</a:t>
            </a:r>
            <a:endParaRPr lang="en-US" altLang="ko-KR" dirty="0"/>
          </a:p>
          <a:p>
            <a:pPr marL="0" indent="0">
              <a:buFontTx/>
              <a:buNone/>
            </a:pPr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Epochs=50</a:t>
            </a:r>
            <a:r>
              <a:rPr lang="en-US" altLang="ko-KR" dirty="0"/>
              <a:t> → </a:t>
            </a:r>
            <a:r>
              <a:rPr lang="ko-KR" altLang="en-US" dirty="0"/>
              <a:t>학습 반복 횟수</a:t>
            </a:r>
          </a:p>
          <a:p>
            <a:r>
              <a:rPr lang="en-US" altLang="ko-KR" b="1" dirty="0"/>
              <a:t>2. Embedding Matrix </a:t>
            </a:r>
            <a:r>
              <a:rPr lang="ko-KR" altLang="en-US" b="1" dirty="0"/>
              <a:t>구성</a:t>
            </a:r>
            <a:endParaRPr lang="en-US" altLang="ko-KR" b="1" dirty="0"/>
          </a:p>
          <a:p>
            <a:r>
              <a:rPr lang="en-US" altLang="ko-KR" b="1" dirty="0"/>
              <a:t>  </a:t>
            </a:r>
            <a:r>
              <a:rPr lang="ko-KR" altLang="en-US" dirty="0"/>
              <a:t>학습된 </a:t>
            </a:r>
            <a:r>
              <a:rPr lang="en-US" altLang="ko-KR" dirty="0" err="1"/>
              <a:t>FastText</a:t>
            </a:r>
            <a:r>
              <a:rPr lang="ko-KR" altLang="en-US" dirty="0"/>
              <a:t>에서 단어 벡터를 가져와 </a:t>
            </a:r>
            <a:r>
              <a:rPr lang="ko-KR" altLang="en-US" b="1" dirty="0"/>
              <a:t>단어 사전</a:t>
            </a:r>
            <a:r>
              <a:rPr lang="en-US" altLang="ko-KR" b="1" dirty="0"/>
              <a:t>(vocabulary) </a:t>
            </a:r>
            <a:r>
              <a:rPr lang="ko-KR" altLang="en-US" b="1" dirty="0"/>
              <a:t>순서에 맞게 </a:t>
            </a:r>
            <a:r>
              <a:rPr lang="en-US" altLang="ko-KR" b="1" dirty="0" err="1"/>
              <a:t>numpy</a:t>
            </a:r>
            <a:r>
              <a:rPr lang="en-US" altLang="ko-KR" b="1" dirty="0"/>
              <a:t> </a:t>
            </a:r>
            <a:r>
              <a:rPr lang="ko-KR" altLang="en-US" b="1" dirty="0"/>
              <a:t>행렬</a:t>
            </a:r>
            <a:r>
              <a:rPr lang="ko-KR" altLang="en-US" dirty="0"/>
              <a:t>로 변환</a:t>
            </a:r>
          </a:p>
          <a:p>
            <a:pPr lvl="1"/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&lt;pad&gt;(0)</a:t>
            </a:r>
            <a:r>
              <a:rPr lang="en-US" altLang="ko-KR" dirty="0"/>
              <a:t>, </a:t>
            </a:r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</a:t>
            </a:r>
            <a:r>
              <a:rPr lang="en-US" altLang="ko-K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unk</a:t>
            </a:r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&gt;(1)(</a:t>
            </a:r>
            <a:r>
              <a:rPr lang="en-US" altLang="ko-KR" dirty="0"/>
              <a:t>Vocabulary</a:t>
            </a:r>
            <a:r>
              <a:rPr lang="ko-KR" altLang="en-US" dirty="0"/>
              <a:t>에 없는 단어가 </a:t>
            </a:r>
            <a:r>
              <a:rPr lang="en-US" altLang="ko-KR" dirty="0"/>
              <a:t>1</a:t>
            </a:r>
            <a:r>
              <a:rPr lang="ko-KR" altLang="en-US" dirty="0"/>
              <a:t>번 등장했다</a:t>
            </a:r>
            <a:r>
              <a:rPr lang="en-US" altLang="ko-KR" dirty="0"/>
              <a:t>)) </a:t>
            </a:r>
            <a:r>
              <a:rPr lang="ko-KR" altLang="en-US" dirty="0"/>
              <a:t>같은 특수 토큰 포함 </a:t>
            </a:r>
            <a:r>
              <a:rPr lang="en-US" altLang="ko-KR" dirty="0"/>
              <a:t>: </a:t>
            </a:r>
            <a:r>
              <a:rPr lang="en-US" altLang="ko-KR" b="1" dirty="0"/>
              <a:t>Padding</a:t>
            </a:r>
            <a:r>
              <a:rPr lang="ko-KR" altLang="en-US" dirty="0"/>
              <a:t>은 </a:t>
            </a:r>
            <a:r>
              <a:rPr lang="ko-KR" altLang="en-US" dirty="0" err="1"/>
              <a:t>딥러닝에서</a:t>
            </a:r>
            <a:r>
              <a:rPr lang="ko-KR" altLang="en-US" dirty="0"/>
              <a:t> </a:t>
            </a:r>
            <a:r>
              <a:rPr lang="ko-KR" altLang="en-US" b="1" dirty="0"/>
              <a:t>문장이나 시퀀스의 길이를 일정하게 맞추기 위해 빈 공간       </a:t>
            </a:r>
            <a:endParaRPr lang="en-US" altLang="ko-KR" b="1" dirty="0"/>
          </a:p>
          <a:p>
            <a:pPr lvl="1"/>
            <a:r>
              <a:rPr lang="en-US" altLang="ko-KR" b="1" dirty="0"/>
              <a:t> </a:t>
            </a:r>
            <a:r>
              <a:rPr lang="ko-KR" altLang="en-US" b="1" dirty="0"/>
              <a:t>을 채우는 것</a:t>
            </a:r>
            <a:endParaRPr lang="ko-KR" altLang="en-US" dirty="0"/>
          </a:p>
          <a:p>
            <a:pPr lvl="1"/>
            <a:r>
              <a:rPr lang="en-US" altLang="ko-KR" dirty="0" err="1"/>
              <a:t>PyTorch</a:t>
            </a:r>
            <a:r>
              <a:rPr lang="en-US" altLang="ko-KR" dirty="0"/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nn.Embedding</a:t>
            </a:r>
            <a:r>
              <a:rPr lang="en-US" altLang="ko-KR" dirty="0"/>
              <a:t> </a:t>
            </a:r>
            <a:r>
              <a:rPr lang="ko-KR" altLang="en-US" dirty="0"/>
              <a:t>층에 </a:t>
            </a:r>
            <a:r>
              <a:rPr lang="ko-KR" altLang="en-US" b="1" dirty="0"/>
              <a:t>사전 학습된 </a:t>
            </a:r>
            <a:r>
              <a:rPr lang="en-US" altLang="ko-KR" b="1" dirty="0" err="1"/>
              <a:t>FastText</a:t>
            </a:r>
            <a:r>
              <a:rPr lang="en-US" altLang="ko-KR" b="1" dirty="0"/>
              <a:t> </a:t>
            </a:r>
            <a:r>
              <a:rPr lang="ko-KR" altLang="en-US" b="1" dirty="0"/>
              <a:t>가중치</a:t>
            </a:r>
            <a:r>
              <a:rPr lang="en-US" altLang="ko-KR" dirty="0"/>
              <a:t> </a:t>
            </a:r>
            <a:r>
              <a:rPr lang="ko-KR" altLang="en-US" dirty="0"/>
              <a:t>복사 → 학습 초기 </a:t>
            </a:r>
            <a:r>
              <a:rPr lang="ko-KR" altLang="en-US" dirty="0" err="1"/>
              <a:t>임베딩으로</a:t>
            </a:r>
            <a:r>
              <a:rPr lang="ko-KR" altLang="en-US" dirty="0"/>
              <a:t> 활용</a:t>
            </a:r>
          </a:p>
          <a:p>
            <a:r>
              <a:rPr lang="en-US" altLang="ko-KR" b="1" dirty="0"/>
              <a:t>3. Cosine Similarity Feature </a:t>
            </a:r>
            <a:r>
              <a:rPr lang="ko-KR" altLang="en-US" b="1" dirty="0"/>
              <a:t>생성</a:t>
            </a:r>
            <a:endParaRPr lang="en-US" altLang="ko-KR" dirty="0"/>
          </a:p>
          <a:p>
            <a:pPr lvl="1"/>
            <a:r>
              <a:rPr lang="ko-KR" altLang="en-US" b="1" dirty="0"/>
              <a:t>목적</a:t>
            </a:r>
            <a:r>
              <a:rPr lang="en-US" altLang="ko-KR" b="1" dirty="0"/>
              <a:t>:</a:t>
            </a:r>
            <a:r>
              <a:rPr lang="en-US" altLang="ko-KR" dirty="0"/>
              <a:t> </a:t>
            </a:r>
            <a:r>
              <a:rPr lang="ko-KR" altLang="en-US" dirty="0"/>
              <a:t>제목과 본문 간 의미적 유사도를 모델에 추가 입력으로 활용</a:t>
            </a:r>
          </a:p>
          <a:p>
            <a:pPr lvl="1"/>
            <a:r>
              <a:rPr lang="ko-KR" altLang="en-US" dirty="0"/>
              <a:t>계산 방식</a:t>
            </a:r>
            <a:endParaRPr lang="en-US" altLang="ko-KR" b="0" dirty="0"/>
          </a:p>
          <a:p>
            <a:pPr lvl="1"/>
            <a:r>
              <a:rPr lang="en-US" altLang="ko-KR" b="1" dirty="0"/>
              <a:t>TF-IDF </a:t>
            </a:r>
            <a:r>
              <a:rPr lang="ko-KR" altLang="en-US" b="1" dirty="0"/>
              <a:t>기반</a:t>
            </a:r>
            <a:r>
              <a:rPr lang="en-US" altLang="ko-KR" b="1" dirty="0"/>
              <a:t>:</a:t>
            </a:r>
            <a:r>
              <a:rPr lang="en-US" altLang="ko-KR" dirty="0"/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TfidfVectorizer</a:t>
            </a:r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</a:t>
            </a:r>
            <a:r>
              <a:rPr lang="en-US" altLang="ko-K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max_features</a:t>
            </a:r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=50000, </a:t>
            </a:r>
            <a:r>
              <a:rPr lang="en-US" altLang="ko-K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ngram_range</a:t>
            </a:r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=(1,2))</a:t>
            </a:r>
            <a:r>
              <a:rPr lang="en-US" altLang="ko-KR" dirty="0"/>
              <a:t> → </a:t>
            </a:r>
            <a:r>
              <a:rPr lang="ko-KR" altLang="en-US" dirty="0"/>
              <a:t>제목과 본문 </a:t>
            </a:r>
            <a:r>
              <a:rPr lang="en-US" altLang="ko-KR" dirty="0"/>
              <a:t>TF-IDF </a:t>
            </a:r>
            <a:r>
              <a:rPr lang="ko-KR" altLang="en-US" dirty="0"/>
              <a:t>벡터 사이 </a:t>
            </a:r>
            <a:r>
              <a:rPr lang="en-US" altLang="ko-KR" b="1" dirty="0"/>
              <a:t>Cosine Similarity</a:t>
            </a:r>
            <a:r>
              <a:rPr lang="en-US" altLang="ko-KR" dirty="0"/>
              <a:t> </a:t>
            </a:r>
            <a:r>
              <a:rPr lang="ko-KR" altLang="en-US" dirty="0"/>
              <a:t>계산 </a:t>
            </a:r>
            <a:r>
              <a:rPr lang="en-US" altLang="ko-KR" dirty="0"/>
              <a:t>(TF-IDF </a:t>
            </a:r>
            <a:r>
              <a:rPr lang="ko-KR" altLang="en-US" dirty="0"/>
              <a:t>서에서 흔하게 등장하는 단어는 중요도가 낮고</a:t>
            </a:r>
            <a:r>
              <a:rPr lang="en-US" altLang="ko-KR" dirty="0"/>
              <a:t>, </a:t>
            </a:r>
            <a:r>
              <a:rPr lang="ko-KR" altLang="en-US" dirty="0"/>
              <a:t>특정 문서에서만 등장하는 단어는 중요도가 높다고 판단하기 위해 사용</a:t>
            </a:r>
            <a:r>
              <a:rPr lang="en-US" altLang="ko-KR" dirty="0"/>
              <a:t>). </a:t>
            </a:r>
            <a:r>
              <a:rPr lang="ko-KR" altLang="en-US" dirty="0"/>
              <a:t>단어 </a:t>
            </a:r>
            <a:r>
              <a:rPr lang="en-US" altLang="ko-KR" dirty="0"/>
              <a:t>1</a:t>
            </a:r>
            <a:r>
              <a:rPr lang="ko-KR" altLang="en-US" dirty="0"/>
              <a:t>개</a:t>
            </a:r>
            <a:r>
              <a:rPr lang="en-US" altLang="ko-KR" dirty="0"/>
              <a:t>(</a:t>
            </a:r>
            <a:r>
              <a:rPr lang="en-US" altLang="ko-KR" dirty="0" err="1"/>
              <a:t>uni</a:t>
            </a:r>
            <a:r>
              <a:rPr lang="en-US" altLang="ko-KR" dirty="0"/>
              <a:t>-gram) + </a:t>
            </a:r>
            <a:r>
              <a:rPr lang="ko-KR" altLang="en-US" dirty="0"/>
              <a:t>단어 </a:t>
            </a:r>
            <a:r>
              <a:rPr lang="en-US" altLang="ko-KR" dirty="0"/>
              <a:t>2</a:t>
            </a:r>
            <a:r>
              <a:rPr lang="ko-KR" altLang="en-US" dirty="0"/>
              <a:t>개 연속</a:t>
            </a:r>
            <a:r>
              <a:rPr lang="en-US" altLang="ko-KR" dirty="0"/>
              <a:t>(bi-gram)(</a:t>
            </a:r>
            <a:r>
              <a:rPr lang="ko-KR" altLang="en-US" dirty="0"/>
              <a:t>문맥 정보를 조금 더 담을 수 있음</a:t>
            </a:r>
            <a:r>
              <a:rPr lang="en-US" altLang="ko-KR" dirty="0"/>
              <a:t>)</a:t>
            </a:r>
            <a:endParaRPr lang="en-US" altLang="ko-KR" b="0" dirty="0"/>
          </a:p>
          <a:p>
            <a:pPr lvl="1"/>
            <a:r>
              <a:rPr lang="en-US" altLang="ko-KR" b="1" dirty="0" err="1"/>
              <a:t>FastText</a:t>
            </a:r>
            <a:r>
              <a:rPr lang="en-US" altLang="ko-KR" b="1" dirty="0"/>
              <a:t> </a:t>
            </a:r>
            <a:r>
              <a:rPr lang="ko-KR" altLang="en-US" b="1" dirty="0"/>
              <a:t>기반</a:t>
            </a:r>
            <a:r>
              <a:rPr lang="en-US" altLang="ko-KR" b="1" dirty="0"/>
              <a:t>:</a:t>
            </a:r>
            <a:r>
              <a:rPr lang="en-US" altLang="ko-KR" dirty="0"/>
              <a:t> </a:t>
            </a:r>
            <a:r>
              <a:rPr lang="ko-KR" altLang="en-US" dirty="0"/>
              <a:t>각 문장을 </a:t>
            </a:r>
            <a:r>
              <a:rPr lang="en-US" altLang="ko-KR" dirty="0" err="1"/>
              <a:t>FastText</a:t>
            </a:r>
            <a:r>
              <a:rPr lang="en-US" altLang="ko-KR" dirty="0"/>
              <a:t> </a:t>
            </a:r>
            <a:r>
              <a:rPr lang="ko-KR" altLang="en-US" dirty="0"/>
              <a:t>단어 벡터 평균으로 변환 후 </a:t>
            </a:r>
            <a:r>
              <a:rPr lang="en-US" altLang="ko-KR" b="1" dirty="0"/>
              <a:t>Cosine Similarity</a:t>
            </a:r>
            <a:r>
              <a:rPr lang="en-US" altLang="ko-KR" dirty="0"/>
              <a:t> </a:t>
            </a:r>
            <a:r>
              <a:rPr lang="ko-KR" altLang="en-US" dirty="0"/>
              <a:t>계산</a:t>
            </a:r>
          </a:p>
          <a:p>
            <a:pPr lvl="1"/>
            <a:r>
              <a:rPr lang="ko-KR" altLang="en-US" dirty="0"/>
              <a:t>계산된 두 유사도</a:t>
            </a:r>
            <a:r>
              <a:rPr lang="en-US" altLang="ko-KR" dirty="0"/>
              <a:t>(</a:t>
            </a:r>
            <a:r>
              <a:rPr lang="en-US" altLang="ko-K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cos_sim</a:t>
            </a:r>
            <a:r>
              <a:rPr lang="en-US" altLang="ko-KR" dirty="0"/>
              <a:t>, </a:t>
            </a:r>
            <a:r>
              <a:rPr lang="en-US" altLang="ko-K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cos_sim_ft</a:t>
            </a:r>
            <a:r>
              <a:rPr lang="en-US" altLang="ko-KR" dirty="0"/>
              <a:t>)</a:t>
            </a:r>
            <a:r>
              <a:rPr lang="ko-KR" altLang="en-US" dirty="0"/>
              <a:t>는 모델의 추가 입력</a:t>
            </a:r>
            <a:r>
              <a:rPr lang="en-US" altLang="ko-KR" dirty="0"/>
              <a:t>(extra feature)</a:t>
            </a:r>
            <a:r>
              <a:rPr lang="ko-KR" altLang="en-US" dirty="0"/>
              <a:t>으로 사용</a:t>
            </a:r>
          </a:p>
          <a:p>
            <a:r>
              <a:rPr lang="en-US" altLang="ko-KR" b="1" dirty="0"/>
              <a:t>4. Hybrid </a:t>
            </a:r>
            <a:r>
              <a:rPr lang="ko-KR" altLang="en-US" b="1" dirty="0"/>
              <a:t>분류 모델 </a:t>
            </a:r>
            <a:r>
              <a:rPr lang="en-US" altLang="ko-KR" b="1" dirty="0"/>
              <a:t>(</a:t>
            </a:r>
            <a:r>
              <a:rPr lang="en-US" altLang="ko-KR" b="1" dirty="0" err="1"/>
              <a:t>TextCNN</a:t>
            </a:r>
            <a:r>
              <a:rPr lang="en-US" altLang="ko-KR" b="1" dirty="0"/>
              <a:t> + Cosine Feature)</a:t>
            </a:r>
            <a:endParaRPr lang="en-US" altLang="ko-KR" dirty="0"/>
          </a:p>
          <a:p>
            <a:pPr lvl="1"/>
            <a:r>
              <a:rPr lang="en-US" altLang="ko-KR" b="1" dirty="0" err="1"/>
              <a:t>TextCNN</a:t>
            </a:r>
            <a:r>
              <a:rPr lang="en-US" altLang="ko-KR" b="1" dirty="0"/>
              <a:t> </a:t>
            </a:r>
            <a:r>
              <a:rPr lang="ko-KR" altLang="en-US" b="1" dirty="0"/>
              <a:t>구조</a:t>
            </a:r>
            <a:r>
              <a:rPr lang="en-US" altLang="ko-KR" b="1" dirty="0"/>
              <a:t>:</a:t>
            </a:r>
            <a:r>
              <a:rPr lang="en-US" altLang="ko-KR" dirty="0"/>
              <a:t> </a:t>
            </a:r>
            <a:r>
              <a:rPr lang="en-US" altLang="ko-KR" dirty="0" err="1"/>
              <a:t>FastText</a:t>
            </a:r>
            <a:r>
              <a:rPr lang="en-US" altLang="ko-KR" dirty="0"/>
              <a:t> </a:t>
            </a:r>
            <a:r>
              <a:rPr lang="ko-KR" altLang="en-US" dirty="0" err="1"/>
              <a:t>임베딩</a:t>
            </a:r>
            <a:r>
              <a:rPr lang="ko-KR" altLang="en-US" dirty="0"/>
              <a:t> 입력 → </a:t>
            </a:r>
            <a:r>
              <a:rPr lang="en-US" altLang="ko-KR" dirty="0"/>
              <a:t>CNN</a:t>
            </a:r>
            <a:r>
              <a:rPr lang="ko-KR" altLang="en-US" dirty="0"/>
              <a:t>을 통해 지역적 패턴</a:t>
            </a:r>
            <a:r>
              <a:rPr lang="en-US" altLang="ko-KR" dirty="0"/>
              <a:t>(n-gram) </a:t>
            </a:r>
            <a:r>
              <a:rPr lang="ko-KR" altLang="en-US" dirty="0"/>
              <a:t>추출</a:t>
            </a:r>
          </a:p>
          <a:p>
            <a:pPr lvl="2"/>
            <a:r>
              <a:rPr lang="en-US" altLang="ko-KR" dirty="0"/>
              <a:t>Filter </a:t>
            </a:r>
            <a:r>
              <a:rPr lang="ko-KR" altLang="en-US" dirty="0"/>
              <a:t>크기</a:t>
            </a:r>
            <a:r>
              <a:rPr lang="en-US" altLang="ko-KR" dirty="0"/>
              <a:t>: </a:t>
            </a:r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[3, 4, 5]</a:t>
            </a:r>
            <a:r>
              <a:rPr lang="en-US" altLang="ko-KR" dirty="0"/>
              <a:t> → </a:t>
            </a:r>
            <a:r>
              <a:rPr lang="ko-KR" altLang="en-US" dirty="0"/>
              <a:t>각각 </a:t>
            </a:r>
            <a:r>
              <a:rPr lang="en-US" altLang="ko-KR" dirty="0"/>
              <a:t>3~5 </a:t>
            </a:r>
            <a:r>
              <a:rPr lang="ko-KR" altLang="en-US" dirty="0"/>
              <a:t>단어 단위의 특징</a:t>
            </a:r>
          </a:p>
          <a:p>
            <a:pPr lvl="2"/>
            <a:r>
              <a:rPr lang="en-US" altLang="ko-KR" dirty="0"/>
              <a:t>Max-Pooling → </a:t>
            </a:r>
            <a:r>
              <a:rPr lang="ko-KR" altLang="en-US" dirty="0"/>
              <a:t>각 </a:t>
            </a:r>
            <a:r>
              <a:rPr lang="en-US" altLang="ko-KR" dirty="0"/>
              <a:t>Feature map</a:t>
            </a:r>
            <a:r>
              <a:rPr lang="ko-KR" altLang="en-US" dirty="0"/>
              <a:t>에서 최대값 추출</a:t>
            </a:r>
          </a:p>
          <a:p>
            <a:pPr lvl="2"/>
            <a:r>
              <a:rPr lang="en-US" altLang="ko-KR" dirty="0"/>
              <a:t>Feature map</a:t>
            </a:r>
            <a:r>
              <a:rPr lang="ko-KR" altLang="en-US" dirty="0"/>
              <a:t>을 모두 연결</a:t>
            </a:r>
            <a:r>
              <a:rPr lang="en-US" altLang="ko-KR" dirty="0"/>
              <a:t>(concatenate)</a:t>
            </a:r>
          </a:p>
          <a:p>
            <a:pPr lvl="1"/>
            <a:r>
              <a:rPr lang="en-US" altLang="ko-KR" b="1" dirty="0"/>
              <a:t>Cosine Feature </a:t>
            </a:r>
            <a:r>
              <a:rPr lang="ko-KR" altLang="en-US" b="1" dirty="0"/>
              <a:t>추가</a:t>
            </a:r>
            <a:r>
              <a:rPr lang="en-US" altLang="ko-KR" b="1" dirty="0"/>
              <a:t>:</a:t>
            </a:r>
            <a:r>
              <a:rPr lang="en-US" altLang="ko-KR" dirty="0"/>
              <a:t> </a:t>
            </a:r>
            <a:r>
              <a:rPr lang="ko-KR" altLang="en-US" dirty="0"/>
              <a:t>마지막 </a:t>
            </a:r>
            <a:r>
              <a:rPr lang="en-US" altLang="ko-KR" dirty="0"/>
              <a:t>Fully Connected Layer</a:t>
            </a:r>
            <a:r>
              <a:rPr lang="ko-KR" altLang="en-US" dirty="0"/>
              <a:t>에 </a:t>
            </a:r>
            <a:r>
              <a:rPr lang="en-US" altLang="ko-KR" dirty="0"/>
              <a:t>Cosine Similarity Feature</a:t>
            </a:r>
            <a:r>
              <a:rPr lang="ko-KR" altLang="en-US" dirty="0"/>
              <a:t>를 함께 연결 → 최종 분류</a:t>
            </a:r>
          </a:p>
          <a:p>
            <a:r>
              <a:rPr lang="ko-KR" altLang="en-US" b="1" dirty="0"/>
              <a:t>모델 학습 및 평가</a:t>
            </a:r>
            <a:endParaRPr lang="en-US" altLang="ko-KR" dirty="0"/>
          </a:p>
          <a:p>
            <a:pPr lvl="1"/>
            <a:r>
              <a:rPr lang="ko-KR" altLang="en-US" dirty="0"/>
              <a:t>학습 설정</a:t>
            </a:r>
          </a:p>
          <a:p>
            <a:pPr lvl="2"/>
            <a:r>
              <a:rPr lang="en-US" altLang="ko-KR" dirty="0"/>
              <a:t>Epoch: 50, Batch size: 5000</a:t>
            </a:r>
          </a:p>
          <a:p>
            <a:pPr lvl="2"/>
            <a:r>
              <a:rPr lang="en-US" altLang="ko-KR" dirty="0"/>
              <a:t>Optimizer: Adam(</a:t>
            </a:r>
            <a:r>
              <a:rPr lang="en-US" altLang="ko-KR" dirty="0" err="1"/>
              <a:t>lr</a:t>
            </a:r>
            <a:r>
              <a:rPr lang="en-US" altLang="ko-KR" dirty="0"/>
              <a:t>=1e-3)</a:t>
            </a:r>
          </a:p>
          <a:p>
            <a:pPr lvl="2"/>
            <a:r>
              <a:rPr lang="en-US" altLang="ko-KR" dirty="0"/>
              <a:t>Loss: </a:t>
            </a:r>
            <a:r>
              <a:rPr lang="en-US" altLang="ko-KR" dirty="0" err="1"/>
              <a:t>CrossEntropyLoss</a:t>
            </a:r>
            <a:r>
              <a:rPr lang="en-US" altLang="ko-KR" dirty="0"/>
              <a:t>(</a:t>
            </a:r>
            <a:r>
              <a:rPr lang="ko-KR" altLang="en-US" b="1" dirty="0"/>
              <a:t>모델이 예측한 확률 분포</a:t>
            </a:r>
            <a:r>
              <a:rPr lang="ko-KR" altLang="en-US" dirty="0"/>
              <a:t>와 </a:t>
            </a:r>
            <a:r>
              <a:rPr lang="ko-KR" altLang="en-US" b="1" dirty="0"/>
              <a:t>실제 정답</a:t>
            </a:r>
            <a:r>
              <a:rPr lang="en-US" altLang="ko-KR" b="1" dirty="0"/>
              <a:t>(one-hot </a:t>
            </a:r>
            <a:r>
              <a:rPr lang="ko-KR" altLang="en-US" b="1" dirty="0"/>
              <a:t>또는 </a:t>
            </a:r>
            <a:r>
              <a:rPr lang="en-US" altLang="ko-KR" b="1" dirty="0"/>
              <a:t>class index)</a:t>
            </a:r>
            <a:r>
              <a:rPr lang="ko-KR" altLang="en-US" dirty="0"/>
              <a:t> 간의 차이를 계산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평가 지표</a:t>
            </a:r>
          </a:p>
          <a:p>
            <a:pPr lvl="2"/>
            <a:r>
              <a:rPr lang="en-US" altLang="ko-KR" dirty="0"/>
              <a:t>Accuracy, Precision, Recall, F1-score</a:t>
            </a:r>
          </a:p>
          <a:p>
            <a:pPr lvl="2"/>
            <a:r>
              <a:rPr lang="en-US" altLang="ko-KR" dirty="0"/>
              <a:t>AUC / AUROC</a:t>
            </a:r>
          </a:p>
          <a:p>
            <a:pPr lvl="2"/>
            <a:r>
              <a:rPr lang="en-US" altLang="ko-KR" dirty="0"/>
              <a:t>Confusion Matrix </a:t>
            </a:r>
            <a:r>
              <a:rPr lang="ko-KR" altLang="en-US" dirty="0"/>
              <a:t>시각화</a:t>
            </a:r>
          </a:p>
          <a:p>
            <a:pPr lvl="1"/>
            <a:r>
              <a:rPr lang="ko-KR" altLang="en-US" dirty="0"/>
              <a:t>데이터 분할</a:t>
            </a:r>
          </a:p>
          <a:p>
            <a:pPr lvl="2"/>
            <a:r>
              <a:rPr lang="en-US" altLang="ko-K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train_test_split</a:t>
            </a:r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(stratify=label, </a:t>
            </a:r>
            <a:r>
              <a:rPr lang="en-US" altLang="ko-K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test_size</a:t>
            </a:r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=0.1)</a:t>
            </a:r>
            <a:endParaRPr lang="en-US" altLang="ko-KR" dirty="0"/>
          </a:p>
          <a:p>
            <a:pPr lvl="2"/>
            <a:r>
              <a:rPr lang="en-US" altLang="ko-KR" dirty="0"/>
              <a:t>Validation set </a:t>
            </a:r>
            <a:r>
              <a:rPr lang="ko-KR" altLang="en-US" dirty="0"/>
              <a:t>성능이 좋으면 모델 가중치</a:t>
            </a:r>
            <a:r>
              <a:rPr lang="en-US" altLang="ko-KR" dirty="0"/>
              <a:t>(.pt) </a:t>
            </a:r>
            <a:r>
              <a:rPr lang="ko-KR" altLang="en-US" dirty="0"/>
              <a:t>저장</a:t>
            </a:r>
          </a:p>
          <a:p>
            <a:r>
              <a:rPr lang="en-US" altLang="ko-KR" b="1" dirty="0"/>
              <a:t>2.2 </a:t>
            </a:r>
            <a:r>
              <a:rPr lang="ko-KR" altLang="en-US" b="1" dirty="0"/>
              <a:t>설정</a:t>
            </a:r>
          </a:p>
          <a:p>
            <a:r>
              <a:rPr lang="ko-KR" altLang="en-US" b="1" dirty="0"/>
              <a:t>입력</a:t>
            </a:r>
            <a:r>
              <a:rPr lang="en-US" altLang="ko-KR" b="1" dirty="0"/>
              <a:t>(Input)</a:t>
            </a:r>
            <a:endParaRPr lang="en-US" altLang="ko-KR" dirty="0"/>
          </a:p>
          <a:p>
            <a:pPr lvl="1"/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title + content</a:t>
            </a:r>
            <a:r>
              <a:rPr lang="ko-KR" altLang="en-US" dirty="0"/>
              <a:t>를 합친 후 토큰화</a:t>
            </a:r>
          </a:p>
          <a:p>
            <a:pPr lvl="1"/>
            <a:r>
              <a:rPr lang="ko-KR" altLang="en-US" dirty="0"/>
              <a:t>최대 시퀀스 길이</a:t>
            </a:r>
            <a:r>
              <a:rPr lang="en-US" altLang="ko-KR" dirty="0"/>
              <a:t>: 256</a:t>
            </a:r>
          </a:p>
          <a:p>
            <a:r>
              <a:rPr lang="en-US" altLang="ko-KR" b="1" dirty="0"/>
              <a:t>Embedding </a:t>
            </a:r>
            <a:r>
              <a:rPr lang="ko-KR" altLang="en-US" b="1" dirty="0"/>
              <a:t>층</a:t>
            </a:r>
            <a:endParaRPr lang="en-US" altLang="ko-KR" dirty="0"/>
          </a:p>
          <a:p>
            <a:pPr lvl="1"/>
            <a:r>
              <a:rPr lang="en-US" altLang="ko-KR" dirty="0" err="1"/>
              <a:t>FastText</a:t>
            </a:r>
            <a:r>
              <a:rPr lang="en-US" altLang="ko-KR" dirty="0"/>
              <a:t> </a:t>
            </a:r>
            <a:r>
              <a:rPr lang="ko-KR" altLang="en-US" dirty="0" err="1"/>
              <a:t>임베딩</a:t>
            </a:r>
            <a:r>
              <a:rPr lang="ko-KR" altLang="en-US" dirty="0"/>
              <a:t> 적용 </a:t>
            </a:r>
            <a:r>
              <a:rPr lang="en-US" altLang="ko-KR" dirty="0"/>
              <a:t>(</a:t>
            </a:r>
            <a:r>
              <a:rPr lang="ko-KR" altLang="en-US" dirty="0"/>
              <a:t>차원 </a:t>
            </a:r>
            <a:r>
              <a:rPr lang="en-US" altLang="ko-KR" dirty="0"/>
              <a:t>100)</a:t>
            </a:r>
          </a:p>
          <a:p>
            <a:pPr lvl="1"/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&lt;pad&gt;</a:t>
            </a:r>
            <a:r>
              <a:rPr lang="en-US" altLang="ko-KR" dirty="0"/>
              <a:t> </a:t>
            </a:r>
            <a:r>
              <a:rPr lang="ko-KR" altLang="en-US" dirty="0"/>
              <a:t>토큰은 학습 중 </a:t>
            </a:r>
            <a:r>
              <a:rPr lang="en-US" altLang="ko-KR" dirty="0"/>
              <a:t>gradient </a:t>
            </a:r>
            <a:r>
              <a:rPr lang="ko-KR" altLang="en-US" dirty="0"/>
              <a:t>고정</a:t>
            </a:r>
          </a:p>
          <a:p>
            <a:r>
              <a:rPr lang="en-US" altLang="ko-KR" b="1" dirty="0" err="1"/>
              <a:t>TextCNN</a:t>
            </a:r>
            <a:r>
              <a:rPr lang="en-US" altLang="ko-KR" b="1" dirty="0"/>
              <a:t> </a:t>
            </a:r>
            <a:r>
              <a:rPr lang="ko-KR" altLang="en-US" b="1" dirty="0"/>
              <a:t>구조</a:t>
            </a:r>
            <a:endParaRPr lang="en-US" altLang="ko-KR" dirty="0"/>
          </a:p>
          <a:p>
            <a:pPr lvl="1"/>
            <a:r>
              <a:rPr lang="en-US" altLang="ko-KR" dirty="0"/>
              <a:t>Convolution Layer: Filter </a:t>
            </a:r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[3,4,5]</a:t>
            </a:r>
            <a:r>
              <a:rPr lang="en-US" altLang="ko-KR" dirty="0"/>
              <a:t>, </a:t>
            </a:r>
            <a:r>
              <a:rPr lang="ko-KR" altLang="en-US" dirty="0"/>
              <a:t>각 </a:t>
            </a:r>
            <a:r>
              <a:rPr lang="en-US" altLang="ko-KR" dirty="0"/>
              <a:t>128</a:t>
            </a:r>
            <a:r>
              <a:rPr lang="ko-KR" altLang="en-US" dirty="0"/>
              <a:t>개</a:t>
            </a:r>
          </a:p>
          <a:p>
            <a:pPr lvl="1"/>
            <a:r>
              <a:rPr lang="en-US" altLang="ko-KR" dirty="0"/>
              <a:t>Activation: </a:t>
            </a:r>
            <a:r>
              <a:rPr lang="en-US" altLang="ko-KR" dirty="0" err="1"/>
              <a:t>ReLU</a:t>
            </a:r>
            <a:endParaRPr lang="en-US" altLang="ko-KR" dirty="0"/>
          </a:p>
          <a:p>
            <a:pPr lvl="1"/>
            <a:r>
              <a:rPr lang="en-US" altLang="ko-KR" dirty="0"/>
              <a:t>Pooling: </a:t>
            </a:r>
            <a:r>
              <a:rPr lang="en-US" altLang="ko-KR" dirty="0" err="1"/>
              <a:t>MaxPooling</a:t>
            </a:r>
            <a:endParaRPr lang="en-US" altLang="ko-KR" dirty="0"/>
          </a:p>
          <a:p>
            <a:pPr lvl="1"/>
            <a:r>
              <a:rPr lang="en-US" altLang="ko-KR" dirty="0"/>
              <a:t>Dropout: 0.5</a:t>
            </a:r>
          </a:p>
          <a:p>
            <a:pPr lvl="1"/>
            <a:r>
              <a:rPr lang="en-US" altLang="ko-KR" dirty="0"/>
              <a:t>Fully Connected Layer: </a:t>
            </a:r>
            <a:r>
              <a:rPr lang="en-US" altLang="ko-K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num_filters</a:t>
            </a:r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* </a:t>
            </a:r>
            <a:r>
              <a:rPr lang="en-US" altLang="ko-K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len</a:t>
            </a:r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</a:t>
            </a:r>
            <a:r>
              <a:rPr lang="en-US" altLang="ko-K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filter_sizes</a:t>
            </a:r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 + 1</a:t>
            </a:r>
            <a:r>
              <a:rPr lang="en-US" altLang="ko-KR" dirty="0"/>
              <a:t> (Cosine Feature </a:t>
            </a:r>
            <a:r>
              <a:rPr lang="ko-KR" altLang="en-US" dirty="0"/>
              <a:t>포함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Output: </a:t>
            </a:r>
            <a:r>
              <a:rPr lang="en-US" altLang="ko-KR" dirty="0" err="1"/>
              <a:t>Softmax</a:t>
            </a:r>
            <a:r>
              <a:rPr lang="en-US" altLang="ko-KR" dirty="0"/>
              <a:t> → 2 Class (</a:t>
            </a:r>
            <a:r>
              <a:rPr lang="ko-KR" altLang="en-US" dirty="0"/>
              <a:t>진짜 </a:t>
            </a:r>
            <a:r>
              <a:rPr lang="en-US" altLang="ko-KR" dirty="0"/>
              <a:t>/ </a:t>
            </a:r>
            <a:r>
              <a:rPr lang="ko-KR" altLang="en-US" dirty="0"/>
              <a:t>가짜</a:t>
            </a:r>
            <a:r>
              <a:rPr lang="en-US" altLang="ko-KR" dirty="0"/>
              <a:t>)</a:t>
            </a:r>
          </a:p>
          <a:p>
            <a:r>
              <a:rPr lang="en-US" altLang="ko-KR" b="1" dirty="0"/>
              <a:t>Optimizer:</a:t>
            </a:r>
            <a:r>
              <a:rPr lang="ko-KR" altLang="en-US" b="1" dirty="0"/>
              <a:t>가중치</a:t>
            </a:r>
            <a:r>
              <a:rPr lang="en-US" altLang="ko-KR" b="1" dirty="0"/>
              <a:t>(weight)</a:t>
            </a:r>
            <a:r>
              <a:rPr lang="ko-KR" altLang="en-US" b="1" dirty="0"/>
              <a:t>를 업데이트</a:t>
            </a:r>
            <a:r>
              <a:rPr lang="ko-KR" altLang="en-US" dirty="0"/>
              <a:t>하는 알고리즘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en-US" altLang="ko-KR" dirty="0"/>
              <a:t>Loss(</a:t>
            </a:r>
            <a:r>
              <a:rPr lang="ko-KR" altLang="en-US" dirty="0"/>
              <a:t>손실</a:t>
            </a:r>
            <a:r>
              <a:rPr lang="en-US" altLang="ko-KR" dirty="0"/>
              <a:t>) </a:t>
            </a:r>
            <a:r>
              <a:rPr lang="ko-KR" altLang="en-US" dirty="0"/>
              <a:t>함수 값을 최소화</a:t>
            </a:r>
            <a:endParaRPr lang="en-US" altLang="ko-KR" dirty="0"/>
          </a:p>
          <a:p>
            <a:pPr lvl="1"/>
            <a:r>
              <a:rPr lang="en-US" altLang="ko-KR" dirty="0"/>
              <a:t>Adam(</a:t>
            </a:r>
            <a:r>
              <a:rPr lang="en-US" altLang="ko-KR" dirty="0" err="1"/>
              <a:t>lr</a:t>
            </a:r>
            <a:r>
              <a:rPr lang="en-US" altLang="ko-KR" dirty="0"/>
              <a:t>=1e-3)</a:t>
            </a:r>
          </a:p>
          <a:p>
            <a:pPr lvl="1"/>
            <a:r>
              <a:rPr lang="en-US" altLang="ko-KR" dirty="0"/>
              <a:t>Loss: </a:t>
            </a:r>
            <a:r>
              <a:rPr lang="en-US" altLang="ko-KR" dirty="0" err="1"/>
              <a:t>CrossEntropyLoss</a:t>
            </a:r>
            <a:r>
              <a:rPr lang="en-US" altLang="ko-KR" dirty="0"/>
              <a:t>(</a:t>
            </a:r>
            <a:r>
              <a:rPr lang="en-US" altLang="ko-KR" dirty="0" err="1"/>
              <a:t>PyTorch</a:t>
            </a:r>
            <a:r>
              <a:rPr lang="en-US" altLang="ko-KR" dirty="0"/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CrossEntropyLoss</a:t>
            </a:r>
            <a:r>
              <a:rPr lang="ko-KR" altLang="en-US" dirty="0"/>
              <a:t>는 내부에서 </a:t>
            </a:r>
            <a:r>
              <a:rPr lang="en-US" altLang="ko-KR" b="1" dirty="0" err="1"/>
              <a:t>softmax</a:t>
            </a:r>
            <a:r>
              <a:rPr lang="en-US" altLang="ko-KR" b="1" dirty="0"/>
              <a:t> + log + loss </a:t>
            </a:r>
            <a:r>
              <a:rPr lang="ko-KR" altLang="en-US" b="1" dirty="0"/>
              <a:t>계산</a:t>
            </a:r>
            <a:r>
              <a:rPr lang="ko-KR" altLang="en-US" dirty="0"/>
              <a:t>을 한 번에 수행합니다</a:t>
            </a:r>
            <a:r>
              <a:rPr lang="en-US" altLang="ko-KR" dirty="0"/>
              <a:t>)</a:t>
            </a:r>
          </a:p>
          <a:p>
            <a:r>
              <a:rPr lang="en-US" altLang="ko-KR" b="1" dirty="0"/>
              <a:t>        “3. Learning Rate (</a:t>
            </a:r>
            <a:r>
              <a:rPr lang="en-US" altLang="ko-KR" b="1" dirty="0" err="1"/>
              <a:t>lr</a:t>
            </a:r>
            <a:r>
              <a:rPr lang="en-US" altLang="ko-KR" b="1" dirty="0"/>
              <a:t> = 1e-3)</a:t>
            </a:r>
          </a:p>
          <a:p>
            <a:r>
              <a:rPr lang="ko-KR" altLang="en-US" b="1" dirty="0"/>
              <a:t>       </a:t>
            </a:r>
            <a:r>
              <a:rPr lang="ko-KR" altLang="en-US" b="1" dirty="0" err="1"/>
              <a:t>학습률</a:t>
            </a:r>
            <a:r>
              <a:rPr lang="en-US" altLang="ko-KR" b="1" dirty="0"/>
              <a:t>(learning rate)</a:t>
            </a:r>
            <a:r>
              <a:rPr lang="ko-KR" altLang="en-US" dirty="0"/>
              <a:t> </a:t>
            </a:r>
            <a:r>
              <a:rPr lang="en-US" altLang="ko-KR" dirty="0"/>
              <a:t>= </a:t>
            </a:r>
            <a:r>
              <a:rPr lang="ko-KR" altLang="en-US" dirty="0"/>
              <a:t>한 번의 업데이트에서 </a:t>
            </a:r>
            <a:r>
              <a:rPr lang="ko-KR" altLang="en-US" b="1" dirty="0"/>
              <a:t>얼마나 크게 가중치를 바꿀지 결정</a:t>
            </a:r>
            <a:endParaRPr lang="ko-KR" altLang="en-US" dirty="0"/>
          </a:p>
          <a:p>
            <a:r>
              <a:rPr lang="ko-KR" altLang="en-US" dirty="0"/>
              <a:t>      값이 너무 크면 → 발산</a:t>
            </a:r>
            <a:r>
              <a:rPr lang="en-US" altLang="ko-KR" dirty="0"/>
              <a:t>(</a:t>
            </a:r>
            <a:r>
              <a:rPr lang="ko-KR" altLang="en-US" dirty="0"/>
              <a:t>값이 너무 커져 학습 실패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      값이 너무 작으면 → 학습 느림</a:t>
            </a:r>
            <a:r>
              <a:rPr lang="en-US" altLang="ko-KR" dirty="0"/>
              <a:t>, </a:t>
            </a:r>
            <a:r>
              <a:rPr lang="ko-KR" altLang="en-US" dirty="0"/>
              <a:t>지역 최적점에 갇힘</a:t>
            </a:r>
          </a:p>
          <a:p>
            <a:r>
              <a:rPr lang="en-US" altLang="ko-KR" dirty="0"/>
              <a:t>      1e-3 = 0.001 → </a:t>
            </a:r>
            <a:r>
              <a:rPr lang="ko-KR" altLang="en-US" dirty="0"/>
              <a:t>일반적으로 </a:t>
            </a:r>
            <a:r>
              <a:rPr lang="en-US" altLang="ko-KR" b="1" dirty="0"/>
              <a:t>Adam</a:t>
            </a:r>
            <a:r>
              <a:rPr lang="ko-KR" altLang="en-US" b="1" dirty="0"/>
              <a:t>에서 많이 쓰이는 기본값</a:t>
            </a:r>
            <a:r>
              <a:rPr lang="en-US" altLang="ko-KR" b="1" dirty="0"/>
              <a:t>”</a:t>
            </a:r>
            <a:endParaRPr lang="ko-KR" altLang="en-US" dirty="0"/>
          </a:p>
          <a:p>
            <a:pPr lvl="1"/>
            <a:endParaRPr lang="en-US" altLang="ko-KR" dirty="0"/>
          </a:p>
          <a:p>
            <a:r>
              <a:rPr lang="en-US" altLang="ko-KR" b="1" dirty="0"/>
              <a:t>Training </a:t>
            </a:r>
            <a:r>
              <a:rPr lang="ko-KR" altLang="en-US" b="1" dirty="0"/>
              <a:t>설정</a:t>
            </a:r>
            <a:endParaRPr lang="en-US" altLang="ko-KR" dirty="0"/>
          </a:p>
          <a:p>
            <a:pPr lvl="1"/>
            <a:r>
              <a:rPr lang="en-US" altLang="ko-KR" dirty="0"/>
              <a:t>Epoch: 50, Batch size: 5000</a:t>
            </a:r>
          </a:p>
          <a:p>
            <a:pPr lvl="1"/>
            <a:r>
              <a:rPr lang="en-US" altLang="ko-KR" dirty="0"/>
              <a:t>Early stopping </a:t>
            </a:r>
            <a:r>
              <a:rPr lang="ko-KR" altLang="en-US" dirty="0"/>
              <a:t>대신 </a:t>
            </a:r>
            <a:r>
              <a:rPr lang="ko-KR" altLang="en-US" b="1" dirty="0"/>
              <a:t>최고 </a:t>
            </a:r>
            <a:r>
              <a:rPr lang="en-US" altLang="ko-KR" b="1" dirty="0"/>
              <a:t>Validation Accuracy </a:t>
            </a:r>
            <a:r>
              <a:rPr lang="ko-KR" altLang="en-US" b="1" dirty="0"/>
              <a:t>기준으로 </a:t>
            </a:r>
            <a:r>
              <a:rPr lang="en-US" altLang="ko-KR" b="1" dirty="0"/>
              <a:t>Best Model </a:t>
            </a:r>
            <a:r>
              <a:rPr lang="ko-KR" altLang="en-US" b="1" dirty="0"/>
              <a:t>저장</a:t>
            </a:r>
            <a:endParaRPr lang="en-US" altLang="ko-KR" dirty="0"/>
          </a:p>
          <a:p>
            <a:r>
              <a:rPr lang="ko-KR" altLang="en-US" b="1" dirty="0"/>
              <a:t>평가 지표</a:t>
            </a:r>
            <a:r>
              <a:rPr lang="en-US" altLang="ko-KR" b="1" dirty="0"/>
              <a:t>(Metrics)</a:t>
            </a:r>
            <a:endParaRPr lang="en-US" altLang="ko-KR" dirty="0"/>
          </a:p>
          <a:p>
            <a:pPr lvl="1"/>
            <a:r>
              <a:rPr lang="en-US" altLang="ko-KR" dirty="0"/>
              <a:t>Accuracy, Precision, Recall, F1-score</a:t>
            </a:r>
          </a:p>
          <a:p>
            <a:pPr lvl="1"/>
            <a:r>
              <a:rPr lang="en-US" altLang="ko-KR" dirty="0"/>
              <a:t>AUC / AUROC</a:t>
            </a:r>
          </a:p>
          <a:p>
            <a:pPr lvl="1"/>
            <a:r>
              <a:rPr lang="en-US" altLang="ko-KR" dirty="0"/>
              <a:t>Confusion Matrix </a:t>
            </a:r>
            <a:r>
              <a:rPr lang="ko-KR" altLang="en-US" dirty="0"/>
              <a:t>시각화</a:t>
            </a:r>
          </a:p>
          <a:p>
            <a:pPr lvl="1"/>
            <a:r>
              <a:rPr lang="en-US" altLang="ko-KR" dirty="0"/>
              <a:t>Cosine Similarity </a:t>
            </a:r>
            <a:r>
              <a:rPr lang="ko-KR" altLang="en-US" dirty="0"/>
              <a:t>분포 및 </a:t>
            </a:r>
            <a:r>
              <a:rPr lang="en-US" altLang="ko-KR" dirty="0"/>
              <a:t>label</a:t>
            </a:r>
            <a:r>
              <a:rPr lang="ko-KR" altLang="en-US" dirty="0"/>
              <a:t>별 평균 유사도 분석</a:t>
            </a:r>
          </a:p>
          <a:p>
            <a:br>
              <a:rPr lang="ko-KR" altLang="en-US" dirty="0"/>
            </a:br>
            <a:endParaRPr lang="ko-KR" altLang="en-US" dirty="0"/>
          </a:p>
          <a:p>
            <a:r>
              <a:rPr lang="ko-KR" altLang="en-US" dirty="0"/>
              <a:t>💡 </a:t>
            </a:r>
            <a:r>
              <a:rPr lang="ko-KR" altLang="en-US" b="1" dirty="0"/>
              <a:t>정리하자면</a:t>
            </a:r>
            <a:r>
              <a:rPr lang="en-US" altLang="ko-KR" dirty="0"/>
              <a:t>:</a:t>
            </a:r>
          </a:p>
          <a:p>
            <a:r>
              <a:rPr lang="en-US" altLang="ko-KR" b="1" dirty="0" err="1"/>
              <a:t>FastText</a:t>
            </a:r>
            <a:r>
              <a:rPr lang="ko-KR" altLang="en-US" dirty="0"/>
              <a:t>로 문장 단어 벡터를 학습</a:t>
            </a:r>
          </a:p>
          <a:p>
            <a:r>
              <a:rPr lang="en-US" altLang="ko-KR" b="1" dirty="0" err="1"/>
              <a:t>TextCNN</a:t>
            </a:r>
            <a:r>
              <a:rPr lang="ko-KR" altLang="en-US" dirty="0"/>
              <a:t>으로 문장 내 </a:t>
            </a:r>
            <a:r>
              <a:rPr lang="en-US" altLang="ko-KR" dirty="0"/>
              <a:t>n-gram </a:t>
            </a:r>
            <a:r>
              <a:rPr lang="ko-KR" altLang="en-US" dirty="0"/>
              <a:t>패턴 학습</a:t>
            </a:r>
          </a:p>
          <a:p>
            <a:r>
              <a:rPr lang="en-US" altLang="ko-KR" b="1" dirty="0"/>
              <a:t>Cosine </a:t>
            </a:r>
            <a:r>
              <a:rPr lang="ko-KR" altLang="en-US" b="1" dirty="0"/>
              <a:t>유사도</a:t>
            </a:r>
            <a:r>
              <a:rPr lang="ko-KR" altLang="en-US" dirty="0"/>
              <a:t>를 추가 </a:t>
            </a:r>
            <a:r>
              <a:rPr lang="en-US" altLang="ko-KR" dirty="0"/>
              <a:t>feature</a:t>
            </a:r>
            <a:r>
              <a:rPr lang="ko-KR" altLang="en-US" dirty="0"/>
              <a:t>로 넣어 제목</a:t>
            </a:r>
            <a:r>
              <a:rPr lang="en-US" altLang="ko-KR" dirty="0"/>
              <a:t>-</a:t>
            </a:r>
            <a:r>
              <a:rPr lang="ko-KR" altLang="en-US" dirty="0"/>
              <a:t>본문 의미적 유사도 반영</a:t>
            </a:r>
          </a:p>
          <a:p>
            <a:r>
              <a:rPr lang="en-US" altLang="ko-KR" b="1" dirty="0"/>
              <a:t>Hybrid </a:t>
            </a:r>
            <a:r>
              <a:rPr lang="ko-KR" altLang="en-US" b="1" dirty="0"/>
              <a:t>모델</a:t>
            </a:r>
            <a:r>
              <a:rPr lang="ko-KR" altLang="en-US" dirty="0"/>
              <a:t>로 분류 → 정확도와 </a:t>
            </a:r>
            <a:r>
              <a:rPr lang="en-US" altLang="ko-KR" dirty="0"/>
              <a:t>AUROC </a:t>
            </a:r>
            <a:r>
              <a:rPr lang="ko-KR" altLang="en-US" dirty="0"/>
              <a:t>평가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40F149-3BA5-E569-C523-B092DF1BAE7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9734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B3B6A4-37C2-05DB-D3DD-09E8292175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DCC2FE2-93E2-97FC-C11D-DF09D2E292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8BC68A3-53B4-0DBF-97D8-3BE1A38887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1" dirty="0"/>
              <a:t>3.1 </a:t>
            </a:r>
            <a:r>
              <a:rPr lang="ko-KR" altLang="en-US" b="1" dirty="0"/>
              <a:t>작업 단계</a:t>
            </a:r>
          </a:p>
          <a:p>
            <a:r>
              <a:rPr lang="ko-KR" altLang="en-US" b="1" dirty="0"/>
              <a:t>모델 선택</a:t>
            </a:r>
            <a:endParaRPr lang="ko-KR" altLang="en-US" dirty="0"/>
          </a:p>
          <a:p>
            <a:pPr lvl="1"/>
            <a:r>
              <a:rPr lang="ko-KR" altLang="en-US" dirty="0"/>
              <a:t>한국어 사전학습 모델 </a:t>
            </a:r>
            <a:r>
              <a:rPr lang="en-US" altLang="ko-KR" b="1" dirty="0"/>
              <a:t>Ko-</a:t>
            </a:r>
            <a:r>
              <a:rPr lang="en-US" altLang="ko-KR" b="1" dirty="0" err="1"/>
              <a:t>SRoBERTa</a:t>
            </a:r>
            <a:r>
              <a:rPr lang="en-US" altLang="ko-KR" dirty="0"/>
              <a:t> </a:t>
            </a:r>
            <a:r>
              <a:rPr lang="ko-KR" altLang="en-US" dirty="0"/>
              <a:t>사용</a:t>
            </a:r>
          </a:p>
          <a:p>
            <a:pPr lvl="1"/>
            <a:r>
              <a:rPr lang="en-US" altLang="ko-KR" dirty="0" err="1"/>
              <a:t>SRoBERTa</a:t>
            </a:r>
            <a:r>
              <a:rPr lang="ko-KR" altLang="en-US" dirty="0"/>
              <a:t>는 </a:t>
            </a:r>
            <a:r>
              <a:rPr lang="en-US" altLang="ko-KR" dirty="0" err="1"/>
              <a:t>RoBERTa</a:t>
            </a:r>
            <a:r>
              <a:rPr lang="en-US" altLang="ko-KR" dirty="0"/>
              <a:t> </a:t>
            </a:r>
            <a:r>
              <a:rPr lang="ko-KR" altLang="en-US" dirty="0"/>
              <a:t>계열 </a:t>
            </a:r>
            <a:r>
              <a:rPr lang="en-US" altLang="ko-KR" dirty="0"/>
              <a:t>BERT </a:t>
            </a:r>
            <a:r>
              <a:rPr lang="ko-KR" altLang="en-US" dirty="0"/>
              <a:t>모델의 변형으로</a:t>
            </a:r>
            <a:r>
              <a:rPr lang="en-US" altLang="ko-KR" dirty="0"/>
              <a:t>, </a:t>
            </a:r>
            <a:r>
              <a:rPr lang="ko-KR" altLang="en-US" dirty="0"/>
              <a:t>한국어 특화 학습 모델임</a:t>
            </a:r>
          </a:p>
          <a:p>
            <a:r>
              <a:rPr lang="ko-KR" altLang="en-US" b="1" dirty="0" err="1"/>
              <a:t>하이퍼파라미터</a:t>
            </a:r>
            <a:r>
              <a:rPr lang="ko-KR" altLang="en-US" b="1" dirty="0"/>
              <a:t> 튜닝</a:t>
            </a:r>
            <a:endParaRPr lang="ko-KR" altLang="en-US" dirty="0"/>
          </a:p>
          <a:p>
            <a:pPr lvl="1"/>
            <a:r>
              <a:rPr lang="ko-KR" altLang="en-US" dirty="0"/>
              <a:t>임무 </a:t>
            </a:r>
            <a:r>
              <a:rPr lang="en-US" altLang="ko-KR" dirty="0"/>
              <a:t>1</a:t>
            </a:r>
            <a:r>
              <a:rPr lang="ko-KR" altLang="en-US" dirty="0"/>
              <a:t>과 임무 </a:t>
            </a:r>
            <a:r>
              <a:rPr lang="en-US" altLang="ko-KR" dirty="0"/>
              <a:t>2 </a:t>
            </a:r>
            <a:r>
              <a:rPr lang="ko-KR" altLang="en-US" dirty="0"/>
              <a:t>각각 </a:t>
            </a:r>
            <a:r>
              <a:rPr lang="en-US" altLang="ko-KR" dirty="0"/>
              <a:t>2</a:t>
            </a:r>
            <a:r>
              <a:rPr lang="ko-KR" altLang="en-US" dirty="0"/>
              <a:t>회에 걸쳐 </a:t>
            </a:r>
            <a:r>
              <a:rPr lang="ko-KR" altLang="en-US" b="1" dirty="0" err="1"/>
              <a:t>하이퍼파라미터</a:t>
            </a:r>
            <a:r>
              <a:rPr lang="ko-KR" altLang="en-US" b="1" dirty="0"/>
              <a:t> 조정</a:t>
            </a:r>
            <a:r>
              <a:rPr lang="ko-KR" altLang="en-US" dirty="0"/>
              <a:t> 수행</a:t>
            </a:r>
          </a:p>
          <a:p>
            <a:pPr lvl="1"/>
            <a:r>
              <a:rPr lang="ko-KR" altLang="en-US" dirty="0"/>
              <a:t>목적</a:t>
            </a:r>
            <a:r>
              <a:rPr lang="en-US" altLang="ko-KR" dirty="0"/>
              <a:t>: </a:t>
            </a:r>
            <a:r>
              <a:rPr lang="ko-KR" altLang="en-US" dirty="0"/>
              <a:t>모델 성능 향상</a:t>
            </a:r>
          </a:p>
          <a:p>
            <a:r>
              <a:rPr lang="en-US" altLang="ko-KR" b="1" dirty="0"/>
              <a:t>Hugging Face Transformers </a:t>
            </a:r>
            <a:r>
              <a:rPr lang="ko-KR" altLang="en-US" b="1" dirty="0"/>
              <a:t>활용</a:t>
            </a:r>
            <a:r>
              <a:rPr lang="en-US" altLang="ko-KR" b="1" dirty="0"/>
              <a:t>(Hugging Face</a:t>
            </a:r>
            <a:r>
              <a:rPr lang="ko-KR" altLang="en-US" dirty="0"/>
              <a:t>는 </a:t>
            </a:r>
            <a:r>
              <a:rPr lang="ko-KR" altLang="en-US" b="1" dirty="0"/>
              <a:t>최신 </a:t>
            </a:r>
            <a:r>
              <a:rPr lang="en-US" altLang="ko-KR" b="1" dirty="0"/>
              <a:t>NLP </a:t>
            </a:r>
            <a:r>
              <a:rPr lang="ko-KR" altLang="en-US" b="1" dirty="0"/>
              <a:t>및 딥러닝 모델을 쉽고 빠르게 활용할 수 있는 플랫폼 및 라이브러리</a:t>
            </a:r>
            <a:r>
              <a:rPr lang="en-US" altLang="ko-KR" b="1" dirty="0"/>
              <a:t>)</a:t>
            </a:r>
            <a:endParaRPr lang="ko-KR" altLang="en-US" dirty="0"/>
          </a:p>
          <a:p>
            <a:pPr lvl="1"/>
            <a:r>
              <a:rPr lang="ko-KR" altLang="en-US" dirty="0" err="1"/>
              <a:t>사전학습된</a:t>
            </a:r>
            <a:r>
              <a:rPr lang="ko-KR" altLang="en-US" dirty="0"/>
              <a:t> 모델 가져오기</a:t>
            </a:r>
          </a:p>
          <a:p>
            <a:pPr lvl="1"/>
            <a:r>
              <a:rPr lang="en-US" altLang="ko-KR" b="1" dirty="0" err="1"/>
              <a:t>TrainingArguments</a:t>
            </a:r>
            <a:r>
              <a:rPr lang="ko-KR" altLang="en-US" dirty="0"/>
              <a:t>를 사용해 학습 설정 및 </a:t>
            </a:r>
            <a:r>
              <a:rPr lang="ko-KR" altLang="en-US" dirty="0" err="1"/>
              <a:t>하이퍼파라미터</a:t>
            </a:r>
            <a:r>
              <a:rPr lang="ko-KR" altLang="en-US" dirty="0"/>
              <a:t> 지정</a:t>
            </a:r>
          </a:p>
          <a:p>
            <a:r>
              <a:rPr lang="ko-KR" altLang="en-US" b="1" dirty="0"/>
              <a:t>성능 평가</a:t>
            </a:r>
            <a:endParaRPr lang="ko-KR" altLang="en-US" dirty="0"/>
          </a:p>
          <a:p>
            <a:pPr lvl="1"/>
            <a:r>
              <a:rPr lang="ko-KR" altLang="en-US" dirty="0"/>
              <a:t>다양한 지표 계산</a:t>
            </a:r>
            <a:r>
              <a:rPr lang="en-US" altLang="ko-KR" dirty="0"/>
              <a:t>:</a:t>
            </a:r>
          </a:p>
          <a:p>
            <a:pPr lvl="2"/>
            <a:r>
              <a:rPr lang="en-US" altLang="ko-KR" b="1" dirty="0"/>
              <a:t>Accuracy</a:t>
            </a:r>
            <a:r>
              <a:rPr lang="en-US" altLang="ko-KR" dirty="0"/>
              <a:t>: </a:t>
            </a:r>
            <a:r>
              <a:rPr lang="ko-KR" altLang="en-US" dirty="0"/>
              <a:t>정확도</a:t>
            </a:r>
          </a:p>
          <a:p>
            <a:pPr lvl="2"/>
            <a:r>
              <a:rPr lang="en-US" altLang="ko-KR" b="1" dirty="0"/>
              <a:t>Precision</a:t>
            </a:r>
            <a:r>
              <a:rPr lang="en-US" altLang="ko-KR" dirty="0"/>
              <a:t>: </a:t>
            </a:r>
            <a:r>
              <a:rPr lang="ko-KR" altLang="en-US" dirty="0"/>
              <a:t>정밀도</a:t>
            </a:r>
          </a:p>
          <a:p>
            <a:pPr lvl="2"/>
            <a:r>
              <a:rPr lang="en-US" altLang="ko-KR" b="1" dirty="0"/>
              <a:t>AUROC</a:t>
            </a:r>
            <a:r>
              <a:rPr lang="en-US" altLang="ko-KR" dirty="0"/>
              <a:t>: </a:t>
            </a:r>
            <a:r>
              <a:rPr lang="ko-KR" altLang="en-US" dirty="0"/>
              <a:t>분류 능력 평가</a:t>
            </a:r>
          </a:p>
          <a:p>
            <a:pPr lvl="2"/>
            <a:r>
              <a:rPr lang="en-US" altLang="ko-KR" b="1" dirty="0"/>
              <a:t>Pearson </a:t>
            </a:r>
            <a:r>
              <a:rPr lang="ko-KR" altLang="en-US" b="1" dirty="0"/>
              <a:t>상관계수</a:t>
            </a:r>
            <a:r>
              <a:rPr lang="en-US" altLang="ko-KR" dirty="0"/>
              <a:t>: </a:t>
            </a:r>
            <a:r>
              <a:rPr lang="ko-KR" altLang="en-US" dirty="0" err="1"/>
              <a:t>예측값과</a:t>
            </a:r>
            <a:r>
              <a:rPr lang="ko-KR" altLang="en-US" dirty="0"/>
              <a:t> 실제 값의 상관관계</a:t>
            </a:r>
          </a:p>
          <a:p>
            <a:r>
              <a:rPr lang="ko-KR" altLang="en-US" dirty="0"/>
              <a:t>💡 특징</a:t>
            </a:r>
            <a:r>
              <a:rPr lang="en-US" altLang="ko-KR" dirty="0"/>
              <a:t>:</a:t>
            </a:r>
          </a:p>
          <a:p>
            <a:r>
              <a:rPr lang="en-US" altLang="ko-KR" b="1" dirty="0" err="1"/>
              <a:t>learning_rate</a:t>
            </a:r>
            <a:r>
              <a:rPr lang="en-US" altLang="ko-KR" b="1" dirty="0"/>
              <a:t> </a:t>
            </a:r>
            <a:r>
              <a:rPr lang="ko-KR" altLang="en-US" b="1" dirty="0"/>
              <a:t>조정</a:t>
            </a:r>
            <a:r>
              <a:rPr lang="en-US" altLang="ko-KR" dirty="0"/>
              <a:t>: </a:t>
            </a:r>
            <a:r>
              <a:rPr lang="ko-KR" altLang="en-US" dirty="0"/>
              <a:t>작은 </a:t>
            </a:r>
            <a:r>
              <a:rPr lang="ko-KR" altLang="en-US" dirty="0" err="1"/>
              <a:t>학습률로</a:t>
            </a:r>
            <a:r>
              <a:rPr lang="ko-KR" altLang="en-US" dirty="0"/>
              <a:t> 안정적 </a:t>
            </a:r>
            <a:r>
              <a:rPr lang="en-US" altLang="ko-KR" dirty="0"/>
              <a:t>fine-tuning</a:t>
            </a:r>
          </a:p>
          <a:p>
            <a:r>
              <a:rPr lang="en-US" altLang="ko-KR" b="1" dirty="0" err="1"/>
              <a:t>batch_size</a:t>
            </a:r>
            <a:r>
              <a:rPr lang="en-US" altLang="ko-KR" b="1" dirty="0"/>
              <a:t> </a:t>
            </a:r>
            <a:r>
              <a:rPr lang="ko-KR" altLang="en-US" b="1" dirty="0"/>
              <a:t>증가</a:t>
            </a:r>
            <a:r>
              <a:rPr lang="en-US" altLang="ko-KR" dirty="0"/>
              <a:t>: GPU </a:t>
            </a:r>
            <a:r>
              <a:rPr lang="ko-KR" altLang="en-US" dirty="0"/>
              <a:t>메모리에 맞춰 조정</a:t>
            </a:r>
          </a:p>
          <a:p>
            <a:r>
              <a:rPr lang="en-US" altLang="ko-KR" b="1" dirty="0"/>
              <a:t>Epoch </a:t>
            </a:r>
            <a:r>
              <a:rPr lang="ko-KR" altLang="en-US" b="1" dirty="0"/>
              <a:t>증가</a:t>
            </a:r>
            <a:r>
              <a:rPr lang="en-US" altLang="ko-KR" dirty="0"/>
              <a:t>: </a:t>
            </a:r>
            <a:r>
              <a:rPr lang="ko-KR" altLang="en-US" dirty="0"/>
              <a:t>모델이 더 충분히 학습하도록 설정</a:t>
            </a:r>
          </a:p>
          <a:p>
            <a:r>
              <a:rPr lang="en-US" altLang="ko-KR" b="1" dirty="0"/>
              <a:t>Scheduler, warmup, </a:t>
            </a:r>
            <a:r>
              <a:rPr lang="en-US" altLang="ko-KR" b="1" dirty="0" err="1"/>
              <a:t>gradient_accumulation</a:t>
            </a:r>
            <a:r>
              <a:rPr lang="en-US" altLang="ko-KR" dirty="0"/>
              <a:t> </a:t>
            </a:r>
            <a:r>
              <a:rPr lang="ko-KR" altLang="en-US" dirty="0"/>
              <a:t>추가 → 안정적 학습과 성능 향상</a:t>
            </a:r>
          </a:p>
          <a:p>
            <a:r>
              <a:rPr lang="ko-KR" altLang="en-US" dirty="0"/>
              <a:t>*** </a:t>
            </a:r>
            <a:r>
              <a:rPr lang="en-US" altLang="ko-KR" b="1" dirty="0"/>
              <a:t>1. Fine-tuning </a:t>
            </a:r>
            <a:r>
              <a:rPr lang="ko-KR" altLang="en-US" b="1" dirty="0"/>
              <a:t>개념</a:t>
            </a:r>
          </a:p>
          <a:p>
            <a:r>
              <a:rPr lang="en-US" altLang="ko-KR" b="1" dirty="0"/>
              <a:t>Fine-tuning</a:t>
            </a:r>
            <a:r>
              <a:rPr lang="ko-KR" altLang="en-US" dirty="0"/>
              <a:t> </a:t>
            </a:r>
            <a:r>
              <a:rPr lang="en-US" altLang="ko-KR" dirty="0"/>
              <a:t>= </a:t>
            </a:r>
            <a:r>
              <a:rPr lang="ko-KR" altLang="en-US" b="1" dirty="0"/>
              <a:t>사전학습</a:t>
            </a:r>
            <a:r>
              <a:rPr lang="en-US" altLang="ko-KR" b="1" dirty="0"/>
              <a:t>(pre-trained) </a:t>
            </a:r>
            <a:r>
              <a:rPr lang="ko-KR" altLang="en-US" b="1" dirty="0"/>
              <a:t>모델을 특정 과제</a:t>
            </a:r>
            <a:r>
              <a:rPr lang="en-US" altLang="ko-KR" b="1" dirty="0"/>
              <a:t>(task)</a:t>
            </a:r>
            <a:r>
              <a:rPr lang="ko-KR" altLang="en-US" b="1" dirty="0"/>
              <a:t>에 맞게 추가 학습</a:t>
            </a:r>
            <a:r>
              <a:rPr lang="ko-KR" altLang="en-US" dirty="0"/>
              <a:t>하는 것</a:t>
            </a:r>
          </a:p>
          <a:p>
            <a:r>
              <a:rPr lang="ko-KR" altLang="en-US" dirty="0"/>
              <a:t>사전학습 모델</a:t>
            </a:r>
            <a:r>
              <a:rPr lang="en-US" altLang="ko-KR" dirty="0"/>
              <a:t>: </a:t>
            </a:r>
            <a:r>
              <a:rPr lang="ko-KR" altLang="en-US" dirty="0"/>
              <a:t>이미 큰 데이터셋에서 </a:t>
            </a:r>
            <a:r>
              <a:rPr lang="ko-KR" altLang="en-US" b="1" dirty="0"/>
              <a:t>언어 패턴</a:t>
            </a:r>
            <a:r>
              <a:rPr lang="en-US" altLang="ko-KR" b="1" dirty="0"/>
              <a:t>, </a:t>
            </a:r>
            <a:r>
              <a:rPr lang="ko-KR" altLang="en-US" b="1" dirty="0"/>
              <a:t>문법</a:t>
            </a:r>
            <a:r>
              <a:rPr lang="en-US" altLang="ko-KR" b="1" dirty="0"/>
              <a:t>, </a:t>
            </a:r>
            <a:r>
              <a:rPr lang="ko-KR" altLang="en-US" b="1" dirty="0"/>
              <a:t>의미 관계</a:t>
            </a:r>
            <a:r>
              <a:rPr lang="ko-KR" altLang="en-US" dirty="0"/>
              <a:t>를 학습함 </a:t>
            </a:r>
            <a:r>
              <a:rPr lang="en-US" altLang="ko-KR" dirty="0"/>
              <a:t>(</a:t>
            </a:r>
            <a:r>
              <a:rPr lang="ko-KR" altLang="en-US" dirty="0"/>
              <a:t>예</a:t>
            </a:r>
            <a:r>
              <a:rPr lang="en-US" altLang="ko-KR" dirty="0"/>
              <a:t>: BERT, </a:t>
            </a:r>
            <a:r>
              <a:rPr lang="en-US" altLang="ko-KR" dirty="0" err="1"/>
              <a:t>SRoBERTa</a:t>
            </a:r>
            <a:r>
              <a:rPr lang="en-US" altLang="ko-KR" dirty="0"/>
              <a:t>, Ko-</a:t>
            </a:r>
            <a:r>
              <a:rPr lang="en-US" altLang="ko-KR" dirty="0" err="1"/>
              <a:t>SRoBERTa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Fine-tuning </a:t>
            </a:r>
            <a:r>
              <a:rPr lang="ko-KR" altLang="en-US" dirty="0"/>
              <a:t>목적</a:t>
            </a:r>
            <a:r>
              <a:rPr lang="en-US" altLang="ko-KR" dirty="0"/>
              <a:t>: </a:t>
            </a:r>
            <a:r>
              <a:rPr lang="ko-KR" altLang="en-US" b="1" dirty="0"/>
              <a:t>특정 도메인</a:t>
            </a:r>
            <a:r>
              <a:rPr lang="en-US" altLang="ko-KR" b="1" dirty="0"/>
              <a:t>/</a:t>
            </a:r>
            <a:r>
              <a:rPr lang="ko-KR" altLang="en-US" b="1" dirty="0"/>
              <a:t>태스크</a:t>
            </a:r>
            <a:r>
              <a:rPr lang="en-US" altLang="ko-KR" b="1" dirty="0"/>
              <a:t>(</a:t>
            </a:r>
            <a:r>
              <a:rPr lang="ko-KR" altLang="en-US" b="1" dirty="0"/>
              <a:t>뉴스 분류</a:t>
            </a:r>
            <a:r>
              <a:rPr lang="en-US" altLang="ko-KR" b="1" dirty="0"/>
              <a:t>, </a:t>
            </a:r>
            <a:r>
              <a:rPr lang="ko-KR" altLang="en-US" b="1" dirty="0"/>
              <a:t>감성 분석 등</a:t>
            </a:r>
            <a:r>
              <a:rPr lang="en-US" altLang="ko-KR" b="1" dirty="0"/>
              <a:t>)</a:t>
            </a:r>
            <a:r>
              <a:rPr lang="ko-KR" altLang="en-US" b="1" dirty="0"/>
              <a:t>에 맞게 모델 조정</a:t>
            </a:r>
            <a:endParaRPr lang="ko-KR" altLang="en-US" dirty="0"/>
          </a:p>
          <a:p>
            <a:r>
              <a:rPr lang="en-US" altLang="ko-KR" dirty="0"/>
              <a:t>===============================================</a:t>
            </a:r>
            <a:br>
              <a:rPr lang="ko-KR" altLang="en-US" dirty="0"/>
            </a:br>
            <a:endParaRPr lang="ko-KR" altLang="en-US" dirty="0"/>
          </a:p>
          <a:p>
            <a:r>
              <a:rPr lang="en-US" altLang="ko-KR" b="1" dirty="0"/>
              <a:t>3.3 </a:t>
            </a:r>
            <a:r>
              <a:rPr lang="ko-KR" altLang="en-US" b="1" dirty="0"/>
              <a:t>주요 결과</a:t>
            </a:r>
          </a:p>
          <a:p>
            <a:r>
              <a:rPr lang="ko-KR" altLang="en-US" b="1" dirty="0"/>
              <a:t>임무 </a:t>
            </a:r>
            <a:r>
              <a:rPr lang="en-US" altLang="ko-KR" b="1" dirty="0"/>
              <a:t>1</a:t>
            </a:r>
          </a:p>
          <a:p>
            <a:r>
              <a:rPr lang="ko-KR" altLang="en-US" b="1" dirty="0"/>
              <a:t>결과 개선</a:t>
            </a:r>
            <a:r>
              <a:rPr lang="en-US" altLang="ko-KR" dirty="0"/>
              <a:t>: </a:t>
            </a:r>
            <a:r>
              <a:rPr lang="ko-KR" altLang="en-US" dirty="0" err="1"/>
              <a:t>학습률</a:t>
            </a:r>
            <a:r>
              <a:rPr lang="ko-KR" altLang="en-US" dirty="0"/>
              <a:t> 감소</a:t>
            </a:r>
            <a:r>
              <a:rPr lang="en-US" altLang="ko-KR" dirty="0"/>
              <a:t>, epoch </a:t>
            </a:r>
            <a:r>
              <a:rPr lang="ko-KR" altLang="en-US" dirty="0"/>
              <a:t>증가</a:t>
            </a:r>
            <a:r>
              <a:rPr lang="en-US" altLang="ko-KR" dirty="0"/>
              <a:t>, batch size </a:t>
            </a:r>
            <a:r>
              <a:rPr lang="ko-KR" altLang="en-US" dirty="0"/>
              <a:t>증가 등으로 성능 크게 향상</a:t>
            </a:r>
          </a:p>
          <a:p>
            <a:r>
              <a:rPr lang="ko-KR" altLang="en-US" b="1" dirty="0"/>
              <a:t>임무 </a:t>
            </a:r>
            <a:r>
              <a:rPr lang="en-US" altLang="ko-KR" b="1" dirty="0"/>
              <a:t>2</a:t>
            </a:r>
            <a:endParaRPr lang="en-US" altLang="ko-KR" dirty="0"/>
          </a:p>
          <a:p>
            <a:r>
              <a:rPr lang="ko-KR" altLang="en-US" dirty="0"/>
              <a:t>임무 </a:t>
            </a:r>
            <a:r>
              <a:rPr lang="en-US" altLang="ko-KR" dirty="0"/>
              <a:t>2</a:t>
            </a:r>
            <a:r>
              <a:rPr lang="ko-KR" altLang="en-US" dirty="0"/>
              <a:t>는 </a:t>
            </a:r>
            <a:r>
              <a:rPr lang="en-US" altLang="ko-KR" dirty="0"/>
              <a:t>1</a:t>
            </a:r>
            <a:r>
              <a:rPr lang="ko-KR" altLang="en-US" dirty="0"/>
              <a:t>회차부터 성능이 이미 높았으나</a:t>
            </a:r>
            <a:r>
              <a:rPr lang="en-US" altLang="ko-KR" dirty="0"/>
              <a:t>, </a:t>
            </a:r>
            <a:r>
              <a:rPr lang="en-US" altLang="ko-KR" b="1" dirty="0"/>
              <a:t>gradient accumulation, cosine scheduler, warmup</a:t>
            </a:r>
            <a:r>
              <a:rPr lang="en-US" altLang="ko-KR" dirty="0"/>
              <a:t> </a:t>
            </a:r>
            <a:r>
              <a:rPr lang="ko-KR" altLang="en-US" dirty="0"/>
              <a:t>적용으로 성능 개선</a:t>
            </a:r>
          </a:p>
          <a:p>
            <a:r>
              <a:rPr lang="en-US" altLang="ko-KR" dirty="0"/>
              <a:t>=============================</a:t>
            </a:r>
          </a:p>
          <a:p>
            <a:r>
              <a:rPr lang="en-US" altLang="ko-KR" b="1" dirty="0"/>
              <a:t>1. Gradient Accumulation (</a:t>
            </a:r>
            <a:r>
              <a:rPr lang="ko-KR" altLang="en-US" b="1" dirty="0" err="1"/>
              <a:t>그래디언트</a:t>
            </a:r>
            <a:r>
              <a:rPr lang="ko-KR" altLang="en-US" b="1" dirty="0"/>
              <a:t> 누적</a:t>
            </a:r>
            <a:r>
              <a:rPr lang="en-US" altLang="ko-KR" b="1" dirty="0"/>
              <a:t>)</a:t>
            </a:r>
          </a:p>
          <a:p>
            <a:r>
              <a:rPr lang="ko-KR" altLang="en-US" b="1" dirty="0"/>
              <a:t>개념</a:t>
            </a:r>
          </a:p>
          <a:p>
            <a:r>
              <a:rPr lang="ko-KR" altLang="en-US" dirty="0"/>
              <a:t>배치</a:t>
            </a:r>
            <a:r>
              <a:rPr lang="en-US" altLang="ko-KR" dirty="0"/>
              <a:t>(batch) </a:t>
            </a:r>
            <a:r>
              <a:rPr lang="ko-KR" altLang="en-US" dirty="0"/>
              <a:t>크기가 너무 크면 </a:t>
            </a:r>
            <a:r>
              <a:rPr lang="en-US" altLang="ko-KR" dirty="0"/>
              <a:t>GPU </a:t>
            </a:r>
            <a:r>
              <a:rPr lang="ko-KR" altLang="en-US" dirty="0"/>
              <a:t>메모리가 부족할 수 있음</a:t>
            </a:r>
          </a:p>
          <a:p>
            <a:r>
              <a:rPr lang="en-US" altLang="ko-KR" b="1" dirty="0"/>
              <a:t>Gradient Accumulation</a:t>
            </a:r>
            <a:r>
              <a:rPr lang="ko-KR" altLang="en-US" dirty="0"/>
              <a:t>은 </a:t>
            </a:r>
            <a:r>
              <a:rPr lang="ko-KR" altLang="en-US" b="1" dirty="0"/>
              <a:t>작은 배치를 여러 번 처리하고 </a:t>
            </a:r>
            <a:r>
              <a:rPr lang="en-US" altLang="ko-KR" b="1" dirty="0"/>
              <a:t>gradient</a:t>
            </a:r>
            <a:r>
              <a:rPr lang="ko-KR" altLang="en-US" b="1" dirty="0"/>
              <a:t>를 누적한 뒤 한 번에 가중치 업데이트</a:t>
            </a:r>
            <a:r>
              <a:rPr lang="ko-KR" altLang="en-US" dirty="0"/>
              <a:t>하는 기법</a:t>
            </a:r>
          </a:p>
          <a:p>
            <a:r>
              <a:rPr lang="ko-KR" altLang="en-US" b="1" dirty="0"/>
              <a:t>작동 방식</a:t>
            </a:r>
          </a:p>
          <a:p>
            <a:r>
              <a:rPr lang="ko-KR" altLang="en-US" dirty="0"/>
              <a:t>작은 </a:t>
            </a:r>
            <a:r>
              <a:rPr lang="en-US" altLang="ko-KR" dirty="0"/>
              <a:t>batch size</a:t>
            </a:r>
            <a:r>
              <a:rPr lang="ko-KR" altLang="en-US" dirty="0"/>
              <a:t>로 </a:t>
            </a:r>
            <a:r>
              <a:rPr lang="en-US" altLang="ko-KR" dirty="0"/>
              <a:t>forward/backward → gradient </a:t>
            </a:r>
            <a:r>
              <a:rPr lang="ko-KR" altLang="en-US" dirty="0"/>
              <a:t>계산</a:t>
            </a:r>
          </a:p>
          <a:p>
            <a:r>
              <a:rPr lang="en-US" altLang="ko-KR" dirty="0"/>
              <a:t>gradient</a:t>
            </a:r>
            <a:r>
              <a:rPr lang="ko-KR" altLang="en-US" dirty="0"/>
              <a:t>를 누적</a:t>
            </a:r>
            <a:r>
              <a:rPr lang="en-US" altLang="ko-KR" dirty="0"/>
              <a:t>(accumulate)</a:t>
            </a:r>
          </a:p>
          <a:p>
            <a:r>
              <a:rPr lang="ko-KR" altLang="en-US" dirty="0"/>
              <a:t>지정된 </a:t>
            </a:r>
            <a:r>
              <a:rPr lang="en-US" altLang="ko-KR" dirty="0"/>
              <a:t>step</a:t>
            </a:r>
            <a:r>
              <a:rPr lang="ko-KR" altLang="en-US" dirty="0"/>
              <a:t>만큼 누적 후 </a:t>
            </a:r>
            <a:r>
              <a:rPr lang="en-US" altLang="ko-KR" dirty="0" err="1"/>
              <a:t>optimizer.step</a:t>
            </a:r>
            <a:r>
              <a:rPr lang="en-US" altLang="ko-KR" dirty="0"/>
              <a:t>() → </a:t>
            </a:r>
            <a:r>
              <a:rPr lang="ko-KR" altLang="en-US" dirty="0"/>
              <a:t>가중치 업데이트</a:t>
            </a:r>
          </a:p>
          <a:p>
            <a:r>
              <a:rPr lang="ko-KR" altLang="en-US" b="1" dirty="0"/>
              <a:t>장점</a:t>
            </a:r>
          </a:p>
          <a:p>
            <a:r>
              <a:rPr lang="ko-KR" altLang="en-US" dirty="0"/>
              <a:t>메모리 제한이 있어도 </a:t>
            </a:r>
            <a:r>
              <a:rPr lang="ko-KR" altLang="en-US" b="1" dirty="0"/>
              <a:t>실질적인 큰 배치 학습 효과</a:t>
            </a:r>
            <a:r>
              <a:rPr lang="ko-KR" altLang="en-US" dirty="0"/>
              <a:t> 가능</a:t>
            </a:r>
          </a:p>
          <a:p>
            <a:r>
              <a:rPr lang="en-US" altLang="ko-KR" dirty="0"/>
              <a:t>---</a:t>
            </a:r>
          </a:p>
          <a:p>
            <a:r>
              <a:rPr lang="en-US" altLang="ko-KR" b="1" dirty="0"/>
              <a:t>2. Cosine Scheduler (</a:t>
            </a:r>
            <a:r>
              <a:rPr lang="ko-KR" altLang="en-US" b="1" dirty="0"/>
              <a:t>코사인 </a:t>
            </a:r>
            <a:r>
              <a:rPr lang="ko-KR" altLang="en-US" b="1" dirty="0" err="1"/>
              <a:t>학습률</a:t>
            </a:r>
            <a:r>
              <a:rPr lang="ko-KR" altLang="en-US" b="1" dirty="0"/>
              <a:t> 스케줄러</a:t>
            </a:r>
            <a:r>
              <a:rPr lang="en-US" altLang="ko-KR" b="1" dirty="0"/>
              <a:t>)</a:t>
            </a:r>
          </a:p>
          <a:p>
            <a:r>
              <a:rPr lang="ko-KR" altLang="en-US" b="1" dirty="0"/>
              <a:t>개념</a:t>
            </a:r>
          </a:p>
          <a:p>
            <a:r>
              <a:rPr lang="ko-KR" altLang="en-US" dirty="0" err="1"/>
              <a:t>학습률</a:t>
            </a:r>
            <a:r>
              <a:rPr lang="en-US" altLang="ko-KR" dirty="0"/>
              <a:t>(learning rate)</a:t>
            </a:r>
            <a:r>
              <a:rPr lang="ko-KR" altLang="en-US" dirty="0"/>
              <a:t>을 </a:t>
            </a:r>
            <a:r>
              <a:rPr lang="ko-KR" altLang="en-US" b="1" dirty="0"/>
              <a:t>훈련 진행에 따라 점점 줄여주는 기법</a:t>
            </a:r>
            <a:endParaRPr lang="ko-KR" altLang="en-US" dirty="0"/>
          </a:p>
          <a:p>
            <a:r>
              <a:rPr lang="en-US" altLang="ko-KR" dirty="0"/>
              <a:t>Cosine </a:t>
            </a:r>
            <a:r>
              <a:rPr lang="ko-KR" altLang="en-US" dirty="0"/>
              <a:t>형태로 감소</a:t>
            </a:r>
            <a:r>
              <a:rPr lang="en-US" altLang="ko-KR" dirty="0"/>
              <a:t>: </a:t>
            </a:r>
            <a:r>
              <a:rPr lang="ko-KR" altLang="en-US" dirty="0"/>
              <a:t>초기 </a:t>
            </a:r>
            <a:r>
              <a:rPr lang="ko-KR" altLang="en-US" dirty="0" err="1"/>
              <a:t>학습률</a:t>
            </a:r>
            <a:r>
              <a:rPr lang="ko-KR" altLang="en-US" dirty="0"/>
              <a:t> → 점점 </a:t>
            </a:r>
            <a:r>
              <a:rPr lang="ko-KR" altLang="en-US" dirty="0" err="1"/>
              <a:t>작아짐</a:t>
            </a:r>
            <a:r>
              <a:rPr lang="ko-KR" altLang="en-US" dirty="0"/>
              <a:t> → 마지막에 거의 </a:t>
            </a:r>
            <a:r>
              <a:rPr lang="en-US" altLang="ko-KR" dirty="0"/>
              <a:t>0</a:t>
            </a:r>
          </a:p>
          <a:p>
            <a:r>
              <a:rPr lang="ko-KR" altLang="en-US" b="1" dirty="0"/>
              <a:t>장점</a:t>
            </a:r>
          </a:p>
          <a:p>
            <a:r>
              <a:rPr lang="ko-KR" altLang="en-US" dirty="0"/>
              <a:t>학습 초반 빠르게 수렴</a:t>
            </a:r>
          </a:p>
          <a:p>
            <a:r>
              <a:rPr lang="ko-KR" altLang="en-US" dirty="0"/>
              <a:t>학습 후반 안정적 수렴 → </a:t>
            </a:r>
            <a:r>
              <a:rPr lang="en-US" altLang="ko-KR" dirty="0"/>
              <a:t>overfitting </a:t>
            </a:r>
            <a:r>
              <a:rPr lang="ko-KR" altLang="en-US" dirty="0"/>
              <a:t>감소 가능</a:t>
            </a:r>
          </a:p>
          <a:p>
            <a:endParaRPr lang="en-US" altLang="ko-KR" dirty="0"/>
          </a:p>
          <a:p>
            <a:r>
              <a:rPr lang="en-US" altLang="ko-KR" dirty="0"/>
              <a:t>---</a:t>
            </a:r>
          </a:p>
          <a:p>
            <a:r>
              <a:rPr lang="en-US" altLang="ko-KR" b="1" dirty="0"/>
              <a:t>3. Warmup (</a:t>
            </a:r>
            <a:r>
              <a:rPr lang="ko-KR" altLang="en-US" b="1" dirty="0"/>
              <a:t>워밍업</a:t>
            </a:r>
            <a:r>
              <a:rPr lang="en-US" altLang="ko-KR" b="1" dirty="0"/>
              <a:t>)</a:t>
            </a:r>
          </a:p>
          <a:p>
            <a:r>
              <a:rPr lang="ko-KR" altLang="en-US" b="1" dirty="0"/>
              <a:t>개념</a:t>
            </a:r>
          </a:p>
          <a:p>
            <a:r>
              <a:rPr lang="ko-KR" altLang="en-US" dirty="0"/>
              <a:t>학습 초반에 </a:t>
            </a:r>
            <a:r>
              <a:rPr lang="ko-KR" altLang="en-US" b="1" dirty="0" err="1"/>
              <a:t>학습률을</a:t>
            </a:r>
            <a:r>
              <a:rPr lang="ko-KR" altLang="en-US" b="1" dirty="0"/>
              <a:t> 조금씩 증가</a:t>
            </a:r>
            <a:r>
              <a:rPr lang="ko-KR" altLang="en-US" dirty="0"/>
              <a:t>시키는 전략</a:t>
            </a:r>
          </a:p>
          <a:p>
            <a:r>
              <a:rPr lang="ko-KR" altLang="en-US" dirty="0"/>
              <a:t>이유</a:t>
            </a:r>
            <a:r>
              <a:rPr lang="en-US" altLang="ko-KR" dirty="0"/>
              <a:t>: </a:t>
            </a:r>
            <a:r>
              <a:rPr lang="ko-KR" altLang="en-US" dirty="0"/>
              <a:t>초반 큰 </a:t>
            </a:r>
            <a:r>
              <a:rPr lang="ko-KR" altLang="en-US" dirty="0" err="1"/>
              <a:t>학습률로</a:t>
            </a:r>
            <a:r>
              <a:rPr lang="ko-KR" altLang="en-US" dirty="0"/>
              <a:t> 학습하면 </a:t>
            </a:r>
            <a:r>
              <a:rPr lang="en-US" altLang="ko-KR" dirty="0"/>
              <a:t>gradient</a:t>
            </a:r>
            <a:r>
              <a:rPr lang="ko-KR" altLang="en-US" dirty="0"/>
              <a:t>가 폭발하거나 불안정</a:t>
            </a:r>
          </a:p>
          <a:p>
            <a:r>
              <a:rPr lang="ko-KR" altLang="en-US" b="1" dirty="0"/>
              <a:t>방법</a:t>
            </a:r>
          </a:p>
          <a:p>
            <a:r>
              <a:rPr lang="ko-KR" altLang="en-US" dirty="0"/>
              <a:t>일정 </a:t>
            </a:r>
            <a:r>
              <a:rPr lang="en-US" altLang="ko-KR" dirty="0"/>
              <a:t>step</a:t>
            </a:r>
            <a:r>
              <a:rPr lang="ko-KR" altLang="en-US" dirty="0"/>
              <a:t>까지 </a:t>
            </a:r>
            <a:r>
              <a:rPr lang="ko-KR" altLang="en-US" dirty="0" err="1"/>
              <a:t>학습률을</a:t>
            </a:r>
            <a:r>
              <a:rPr lang="ko-KR" altLang="en-US" dirty="0"/>
              <a:t> 선형</a:t>
            </a:r>
            <a:r>
              <a:rPr lang="en-US" altLang="ko-KR" dirty="0"/>
              <a:t>(linear) </a:t>
            </a:r>
            <a:r>
              <a:rPr lang="ko-KR" altLang="en-US" dirty="0"/>
              <a:t>혹은 </a:t>
            </a:r>
            <a:r>
              <a:rPr lang="en-US" altLang="ko-KR" dirty="0"/>
              <a:t>Cosine</a:t>
            </a:r>
            <a:r>
              <a:rPr lang="ko-KR" altLang="en-US" dirty="0"/>
              <a:t>으로 증가</a:t>
            </a:r>
          </a:p>
          <a:p>
            <a:r>
              <a:rPr lang="ko-KR" altLang="en-US" dirty="0"/>
              <a:t>이후 </a:t>
            </a:r>
            <a:r>
              <a:rPr lang="en-US" altLang="ko-KR" dirty="0"/>
              <a:t>scheduler(Cosine </a:t>
            </a:r>
            <a:r>
              <a:rPr lang="ko-KR" altLang="en-US" dirty="0"/>
              <a:t>등</a:t>
            </a:r>
            <a:r>
              <a:rPr lang="en-US" altLang="ko-KR" dirty="0"/>
              <a:t>)</a:t>
            </a:r>
            <a:r>
              <a:rPr lang="ko-KR" altLang="en-US" dirty="0"/>
              <a:t>에 따라 감소</a:t>
            </a:r>
          </a:p>
          <a:p>
            <a:r>
              <a:rPr lang="ko-KR" altLang="en-US" b="1" dirty="0"/>
              <a:t>장점</a:t>
            </a:r>
          </a:p>
          <a:p>
            <a:r>
              <a:rPr lang="ko-KR" altLang="en-US" dirty="0"/>
              <a:t>학습 초기 안정성 증가</a:t>
            </a:r>
          </a:p>
          <a:p>
            <a:r>
              <a:rPr lang="en-US" altLang="ko-KR" dirty="0"/>
              <a:t>Transformer </a:t>
            </a:r>
            <a:r>
              <a:rPr lang="ko-KR" altLang="en-US" dirty="0"/>
              <a:t>계열 모델에서 특히 효과적</a:t>
            </a:r>
          </a:p>
          <a:p>
            <a:endParaRPr lang="en-US" altLang="ko-KR" dirty="0"/>
          </a:p>
          <a:p>
            <a:r>
              <a:rPr lang="en-US" altLang="ko-KR" dirty="0"/>
              <a:t>=============================</a:t>
            </a:r>
            <a:br>
              <a:rPr lang="ko-KR" altLang="en-US" dirty="0"/>
            </a:br>
            <a:endParaRPr lang="ko-KR" altLang="en-US" dirty="0"/>
          </a:p>
          <a:p>
            <a:r>
              <a:rPr lang="ko-KR" altLang="en-US" b="1" dirty="0"/>
              <a:t>💡 요약</a:t>
            </a:r>
          </a:p>
          <a:p>
            <a:r>
              <a:rPr lang="ko-KR" altLang="en-US" b="1" dirty="0"/>
              <a:t>임무 </a:t>
            </a:r>
            <a:r>
              <a:rPr lang="en-US" altLang="ko-KR" b="1" dirty="0"/>
              <a:t>1</a:t>
            </a:r>
            <a:r>
              <a:rPr lang="en-US" altLang="ko-KR" dirty="0"/>
              <a:t>: </a:t>
            </a:r>
            <a:r>
              <a:rPr lang="ko-KR" altLang="en-US" dirty="0"/>
              <a:t>초기 성능 낮음 → </a:t>
            </a:r>
            <a:r>
              <a:rPr lang="ko-KR" altLang="en-US" dirty="0" err="1"/>
              <a:t>하이퍼파라미터</a:t>
            </a:r>
            <a:r>
              <a:rPr lang="ko-KR" altLang="en-US" dirty="0"/>
              <a:t> 조정 후 </a:t>
            </a:r>
            <a:r>
              <a:rPr lang="en-US" altLang="ko-KR" dirty="0"/>
              <a:t>Accuracy 0.49 → 0.77, AUROC 0.46 → 0.84</a:t>
            </a:r>
            <a:r>
              <a:rPr lang="ko-KR" altLang="en-US" dirty="0"/>
              <a:t>로 개선</a:t>
            </a:r>
          </a:p>
          <a:p>
            <a:r>
              <a:rPr lang="ko-KR" altLang="en-US" b="1" dirty="0"/>
              <a:t>임무 </a:t>
            </a:r>
            <a:r>
              <a:rPr lang="en-US" altLang="ko-KR" b="1" dirty="0"/>
              <a:t>2</a:t>
            </a:r>
            <a:r>
              <a:rPr lang="en-US" altLang="ko-KR" dirty="0"/>
              <a:t>: </a:t>
            </a:r>
            <a:r>
              <a:rPr lang="ko-KR" altLang="en-US" dirty="0"/>
              <a:t>기본 성능이 높음 → 최종 </a:t>
            </a:r>
            <a:r>
              <a:rPr lang="en-US" altLang="ko-KR" dirty="0"/>
              <a:t>Accuracy 0.81, AUROC 0.86</a:t>
            </a:r>
          </a:p>
          <a:p>
            <a:r>
              <a:rPr lang="ko-KR" altLang="en-US" dirty="0"/>
              <a:t>학습 전략</a:t>
            </a:r>
            <a:r>
              <a:rPr lang="en-US" altLang="ko-KR" dirty="0"/>
              <a:t>: </a:t>
            </a:r>
            <a:r>
              <a:rPr lang="en-US" altLang="ko-KR" b="1" dirty="0"/>
              <a:t>small learning rate, batch size </a:t>
            </a:r>
            <a:r>
              <a:rPr lang="ko-KR" altLang="en-US" b="1" dirty="0"/>
              <a:t>조정</a:t>
            </a:r>
            <a:r>
              <a:rPr lang="en-US" altLang="ko-KR" b="1" dirty="0"/>
              <a:t>, epoch </a:t>
            </a:r>
            <a:r>
              <a:rPr lang="ko-KR" altLang="en-US" b="1" dirty="0"/>
              <a:t>증가</a:t>
            </a:r>
            <a:r>
              <a:rPr lang="en-US" altLang="ko-KR" b="1" dirty="0"/>
              <a:t>, scheduler </a:t>
            </a:r>
            <a:r>
              <a:rPr lang="ko-KR" altLang="en-US" b="1" dirty="0"/>
              <a:t>활용</a:t>
            </a:r>
            <a:r>
              <a:rPr lang="en-US" altLang="ko-KR" b="1" dirty="0"/>
              <a:t>, best model </a:t>
            </a:r>
            <a:r>
              <a:rPr lang="ko-KR" altLang="en-US" b="1" dirty="0"/>
              <a:t>저장</a:t>
            </a:r>
            <a:endParaRPr lang="ko-KR" altLang="en-US" dirty="0"/>
          </a:p>
          <a:p>
            <a:r>
              <a:rPr lang="ko-KR" altLang="en-US" dirty="0"/>
              <a:t>평가 지표</a:t>
            </a:r>
            <a:r>
              <a:rPr lang="en-US" altLang="ko-KR" dirty="0"/>
              <a:t>: Accuracy, AUROC</a:t>
            </a:r>
            <a:r>
              <a:rPr lang="ko-KR" altLang="en-US" dirty="0"/>
              <a:t>를 중심으로 모델 성능 확인</a:t>
            </a:r>
            <a:endParaRPr lang="en-US" altLang="ko-KR" dirty="0"/>
          </a:p>
          <a:p>
            <a:endParaRPr lang="en-US" altLang="ko-KR" dirty="0"/>
          </a:p>
          <a:p>
            <a:pPr marL="228600" indent="-228600">
              <a:buAutoNum type="arabicPeriod"/>
            </a:pPr>
            <a:r>
              <a:rPr lang="en-US" altLang="ko-KR" dirty="0"/>
              <a:t>Learning rate : </a:t>
            </a:r>
            <a:r>
              <a:rPr lang="ko-KR" altLang="en-US" dirty="0"/>
              <a:t>신경망 학습 시 </a:t>
            </a:r>
            <a:r>
              <a:rPr lang="ko-KR" altLang="en-US" b="1" dirty="0"/>
              <a:t>가중치</a:t>
            </a:r>
            <a:r>
              <a:rPr lang="en-US" altLang="ko-KR" b="1" dirty="0"/>
              <a:t>(weight)</a:t>
            </a:r>
            <a:r>
              <a:rPr lang="ko-KR" altLang="en-US" b="1" dirty="0"/>
              <a:t>를 얼마나 크게 업데이트할지 결정하는 값</a:t>
            </a:r>
            <a:endParaRPr lang="en-US" altLang="ko-KR" b="1" dirty="0"/>
          </a:p>
          <a:p>
            <a:pPr marL="228600" indent="-228600">
              <a:buAutoNum type="arabicPeriod"/>
            </a:pPr>
            <a:r>
              <a:rPr lang="en-US" altLang="ko-KR" dirty="0">
                <a:solidFill>
                  <a:srgbClr val="2B3541"/>
                </a:solidFill>
                <a:latin typeface="+mn-ea"/>
              </a:rPr>
              <a:t>Per</a:t>
            </a:r>
            <a:r>
              <a:rPr lang="ko-KR" altLang="en-US" dirty="0">
                <a:solidFill>
                  <a:srgbClr val="2B3541"/>
                </a:solidFill>
                <a:latin typeface="+mn-ea"/>
              </a:rPr>
              <a:t> </a:t>
            </a:r>
            <a:r>
              <a:rPr lang="en-US" altLang="ko-KR" dirty="0">
                <a:solidFill>
                  <a:srgbClr val="2B3541"/>
                </a:solidFill>
                <a:latin typeface="+mn-ea"/>
              </a:rPr>
              <a:t>device</a:t>
            </a:r>
            <a:r>
              <a:rPr lang="ko-KR" altLang="en-US" dirty="0">
                <a:solidFill>
                  <a:srgbClr val="2B3541"/>
                </a:solidFill>
                <a:latin typeface="+mn-ea"/>
              </a:rPr>
              <a:t> </a:t>
            </a:r>
            <a:r>
              <a:rPr lang="en-US" altLang="ko-KR" dirty="0">
                <a:solidFill>
                  <a:srgbClr val="2B3541"/>
                </a:solidFill>
                <a:latin typeface="+mn-ea"/>
              </a:rPr>
              <a:t>train/eval</a:t>
            </a:r>
            <a:r>
              <a:rPr lang="ko-KR" altLang="en-US" dirty="0">
                <a:solidFill>
                  <a:srgbClr val="2B3541"/>
                </a:solidFill>
                <a:latin typeface="+mn-ea"/>
              </a:rPr>
              <a:t> </a:t>
            </a:r>
            <a:r>
              <a:rPr lang="en-US" altLang="ko-KR" dirty="0">
                <a:solidFill>
                  <a:srgbClr val="2B3541"/>
                </a:solidFill>
                <a:latin typeface="+mn-ea"/>
              </a:rPr>
              <a:t>batch size : </a:t>
            </a:r>
            <a:r>
              <a:rPr lang="en-US" altLang="ko-KR" dirty="0"/>
              <a:t>GPU/TPU </a:t>
            </a:r>
            <a:r>
              <a:rPr lang="ko-KR" altLang="en-US" dirty="0"/>
              <a:t>등 장치별 </a:t>
            </a:r>
            <a:r>
              <a:rPr lang="en-US" altLang="ko-KR" dirty="0"/>
              <a:t>batch size</a:t>
            </a:r>
          </a:p>
          <a:p>
            <a:pPr marL="228600" indent="-228600">
              <a:buAutoNum type="arabicPeriod"/>
            </a:pPr>
            <a:r>
              <a:rPr lang="en-US" altLang="ko-KR" dirty="0"/>
              <a:t>Logging steps  : </a:t>
            </a:r>
            <a:r>
              <a:rPr lang="ko-KR" altLang="en-US" dirty="0"/>
              <a:t>학습 도중 </a:t>
            </a:r>
            <a:r>
              <a:rPr lang="ko-KR" altLang="en-US" b="1" dirty="0"/>
              <a:t>얼마마다 학습 상태를 기록</a:t>
            </a:r>
            <a:r>
              <a:rPr lang="en-US" altLang="ko-KR" b="1" dirty="0"/>
              <a:t>(log)</a:t>
            </a:r>
            <a:r>
              <a:rPr lang="ko-KR" altLang="en-US" b="1" dirty="0"/>
              <a:t>할지</a:t>
            </a:r>
            <a:r>
              <a:rPr lang="ko-KR" altLang="en-US" dirty="0"/>
              <a:t>를 지정하는 값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en-US" altLang="ko-KR" dirty="0"/>
              <a:t>Load</a:t>
            </a:r>
            <a:r>
              <a:rPr lang="ko-KR" altLang="en-US" dirty="0"/>
              <a:t> </a:t>
            </a:r>
            <a:r>
              <a:rPr lang="en-US" altLang="ko-KR" dirty="0"/>
              <a:t>best model at end : </a:t>
            </a:r>
            <a:r>
              <a:rPr lang="ko-KR" altLang="en-US" dirty="0" err="1"/>
              <a:t>헉습이</a:t>
            </a:r>
            <a:r>
              <a:rPr lang="ko-KR" altLang="en-US" dirty="0"/>
              <a:t> 끝난 후</a:t>
            </a:r>
            <a:r>
              <a:rPr lang="en-US" altLang="ko-KR" dirty="0"/>
              <a:t>, </a:t>
            </a:r>
            <a:r>
              <a:rPr lang="ko-KR" altLang="en-US" b="1" dirty="0"/>
              <a:t>검증</a:t>
            </a:r>
            <a:r>
              <a:rPr lang="en-US" altLang="ko-KR" b="1" dirty="0"/>
              <a:t>(validation) </a:t>
            </a:r>
            <a:r>
              <a:rPr lang="ko-KR" altLang="en-US" b="1" dirty="0"/>
              <a:t>성능이 가장 좋았던 모델의 가중치를 자동으로 불러오기</a:t>
            </a:r>
            <a:endParaRPr lang="en-US" altLang="ko-KR" b="1" dirty="0"/>
          </a:p>
          <a:p>
            <a:pPr marL="228600" indent="-228600">
              <a:buAutoNum type="arabicPeriod"/>
            </a:pPr>
            <a:r>
              <a:rPr lang="en-US" altLang="ko-KR" dirty="0"/>
              <a:t>Metric</a:t>
            </a:r>
            <a:r>
              <a:rPr lang="ko-KR" altLang="en-US" dirty="0"/>
              <a:t> </a:t>
            </a:r>
            <a:r>
              <a:rPr lang="en-US" altLang="ko-KR" dirty="0"/>
              <a:t>for</a:t>
            </a:r>
            <a:r>
              <a:rPr lang="ko-KR" altLang="en-US" dirty="0"/>
              <a:t> </a:t>
            </a:r>
            <a:r>
              <a:rPr lang="en-US" altLang="ko-KR" dirty="0"/>
              <a:t>best</a:t>
            </a:r>
            <a:r>
              <a:rPr lang="ko-KR" altLang="en-US" dirty="0"/>
              <a:t> </a:t>
            </a:r>
            <a:r>
              <a:rPr lang="en-US" altLang="ko-KR" dirty="0"/>
              <a:t>mode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학습 중 </a:t>
            </a:r>
            <a:r>
              <a:rPr lang="ko-KR" altLang="en-US" b="1" dirty="0"/>
              <a:t>어떤 지표</a:t>
            </a:r>
            <a:r>
              <a:rPr lang="en-US" altLang="ko-KR" b="1" dirty="0"/>
              <a:t>(metric)</a:t>
            </a:r>
            <a:r>
              <a:rPr lang="ko-KR" altLang="en-US" b="1" dirty="0"/>
              <a:t>를 기준으로 최고 모델</a:t>
            </a:r>
            <a:r>
              <a:rPr lang="en-US" altLang="ko-KR" b="1" dirty="0"/>
              <a:t>(best model)</a:t>
            </a:r>
            <a:r>
              <a:rPr lang="ko-KR" altLang="en-US" b="1" dirty="0"/>
              <a:t>을 판단할지 지정</a:t>
            </a:r>
            <a:r>
              <a:rPr lang="ko-KR" altLang="en-US" dirty="0"/>
              <a:t>하는 옵션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  (</a:t>
            </a:r>
            <a:r>
              <a:rPr lang="ko-KR" altLang="en-US" dirty="0"/>
              <a:t>정한 지표 기준으로 </a:t>
            </a:r>
            <a:r>
              <a:rPr lang="ko-KR" altLang="en-US" b="1" dirty="0"/>
              <a:t>가장 높은</a:t>
            </a:r>
            <a:r>
              <a:rPr lang="en-US" altLang="ko-KR" b="1" dirty="0"/>
              <a:t>(</a:t>
            </a:r>
            <a:r>
              <a:rPr lang="ko-KR" altLang="en-US" b="1" dirty="0"/>
              <a:t>또는 낮은</a:t>
            </a:r>
            <a:r>
              <a:rPr lang="en-US" altLang="ko-KR" b="1" dirty="0"/>
              <a:t>) </a:t>
            </a:r>
            <a:r>
              <a:rPr lang="ko-KR" altLang="en-US" b="1" dirty="0"/>
              <a:t>값</a:t>
            </a:r>
            <a:r>
              <a:rPr lang="ko-KR" altLang="en-US" dirty="0"/>
              <a:t>을 가진 모델 가중치를 선택</a:t>
            </a:r>
            <a:r>
              <a:rPr lang="en-US" altLang="ko-KR" dirty="0"/>
              <a:t>)</a:t>
            </a:r>
            <a:endParaRPr lang="ko-KR" alt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A85693-95E7-599C-D0D8-E3AEE485262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2325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/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92" userDrawn="1">
          <p15:clr>
            <a:srgbClr val="FBAE40"/>
          </p15:clr>
        </p15:guide>
        <p15:guide id="2" pos="4608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/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92" userDrawn="1">
          <p15:clr>
            <a:srgbClr val="FBAE40"/>
          </p15:clr>
        </p15:guide>
        <p15:guide id="2" pos="4608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/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92" userDrawn="1">
          <p15:clr>
            <a:srgbClr val="FBAE40"/>
          </p15:clr>
        </p15:guide>
        <p15:guide id="2" pos="4608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/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92" userDrawn="1">
          <p15:clr>
            <a:srgbClr val="FBAE40"/>
          </p15:clr>
        </p15:guide>
        <p15:guide id="2" pos="4608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/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92" userDrawn="1">
          <p15:clr>
            <a:srgbClr val="FBAE40"/>
          </p15:clr>
        </p15:guide>
        <p15:guide id="2" pos="4608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/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92" userDrawn="1">
          <p15:clr>
            <a:srgbClr val="FBAE40"/>
          </p15:clr>
        </p15:guide>
        <p15:guide id="2" pos="4608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/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92" userDrawn="1">
          <p15:clr>
            <a:srgbClr val="FBAE40"/>
          </p15:clr>
        </p15:guide>
        <p15:guide id="2" pos="4608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/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92" userDrawn="1">
          <p15:clr>
            <a:srgbClr val="FBAE40"/>
          </p15:clr>
        </p15:guide>
        <p15:guide id="2" pos="4608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/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92" userDrawn="1">
          <p15:clr>
            <a:srgbClr val="FBAE40"/>
          </p15:clr>
        </p15:guide>
        <p15:guide id="2" pos="4608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31.pn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31.pn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Relationship Id="rId9" Type="http://schemas.openxmlformats.org/officeDocument/2006/relationships/image" Target="../media/image21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92013" y="2193180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4400" dirty="0">
                <a:solidFill>
                  <a:srgbClr val="2B3541"/>
                </a:solidFill>
                <a:latin typeface="+mj-ea"/>
                <a:ea typeface="+mj-ea"/>
                <a:cs typeface="Funnel Sans" pitchFamily="34" charset="-120"/>
              </a:rPr>
              <a:t>뉴스 데이터 학습을 </a:t>
            </a:r>
            <a:r>
              <a:rPr lang="en-US" sz="4400" dirty="0" err="1">
                <a:solidFill>
                  <a:srgbClr val="2B3541"/>
                </a:solidFill>
                <a:latin typeface="+mj-ea"/>
                <a:ea typeface="+mj-ea"/>
                <a:cs typeface="Funnel Sans" pitchFamily="34" charset="-120"/>
              </a:rPr>
              <a:t>통한</a:t>
            </a:r>
            <a:r>
              <a:rPr lang="en-US" sz="4400" dirty="0">
                <a:solidFill>
                  <a:srgbClr val="2B3541"/>
                </a:solidFill>
                <a:latin typeface="+mj-ea"/>
                <a:ea typeface="+mj-ea"/>
                <a:cs typeface="Funnel Sans" pitchFamily="34" charset="-120"/>
              </a:rPr>
              <a:t> </a:t>
            </a:r>
          </a:p>
          <a:p>
            <a:pPr marL="0" indent="0" algn="l">
              <a:lnSpc>
                <a:spcPts val="3000"/>
              </a:lnSpc>
              <a:buNone/>
            </a:pPr>
            <a:endParaRPr lang="en-US" sz="4400" dirty="0">
              <a:solidFill>
                <a:srgbClr val="2B3541"/>
              </a:solidFill>
              <a:latin typeface="+mj-ea"/>
              <a:ea typeface="+mj-ea"/>
              <a:cs typeface="Funnel Sans" pitchFamily="34" charset="-120"/>
            </a:endParaRPr>
          </a:p>
          <a:p>
            <a:pPr marL="0" indent="0" algn="l">
              <a:lnSpc>
                <a:spcPts val="3000"/>
              </a:lnSpc>
              <a:buNone/>
            </a:pPr>
            <a:r>
              <a:rPr lang="en-US" sz="4400" dirty="0" err="1">
                <a:solidFill>
                  <a:srgbClr val="2B3541"/>
                </a:solidFill>
                <a:latin typeface="+mj-ea"/>
                <a:ea typeface="+mj-ea"/>
                <a:cs typeface="Funnel Sans" pitchFamily="34" charset="-120"/>
              </a:rPr>
              <a:t>가짜</a:t>
            </a:r>
            <a:r>
              <a:rPr lang="en-US" sz="4400" dirty="0">
                <a:solidFill>
                  <a:srgbClr val="2B3541"/>
                </a:solidFill>
                <a:latin typeface="+mj-ea"/>
                <a:ea typeface="+mj-ea"/>
                <a:cs typeface="Funnel Sans" pitchFamily="34" charset="-120"/>
              </a:rPr>
              <a:t> 뉴스 분류</a:t>
            </a:r>
            <a:endParaRPr lang="en-US" sz="4400" dirty="0">
              <a:latin typeface="+mj-ea"/>
              <a:ea typeface="+mj-ea"/>
            </a:endParaRPr>
          </a:p>
        </p:txBody>
      </p:sp>
      <p:sp>
        <p:nvSpPr>
          <p:cNvPr id="5" name="Text 1">
            <a:extLst>
              <a:ext uri="{FF2B5EF4-FFF2-40B4-BE49-F238E27FC236}">
                <a16:creationId xmlns:a16="http://schemas.microsoft.com/office/drawing/2014/main" id="{D62E496E-A780-E658-8C44-19E9A64EE79F}"/>
              </a:ext>
            </a:extLst>
          </p:cNvPr>
          <p:cNvSpPr/>
          <p:nvPr/>
        </p:nvSpPr>
        <p:spPr>
          <a:xfrm>
            <a:off x="837723" y="5844908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+mj-ea"/>
                <a:ea typeface="+mj-ea"/>
              </a:rPr>
              <a:t>Team</a:t>
            </a:r>
            <a:r>
              <a:rPr lang="ko-KR" altLang="en-US" sz="1850" dirty="0">
                <a:solidFill>
                  <a:srgbClr val="2B3541"/>
                </a:solidFill>
                <a:latin typeface="+mj-ea"/>
                <a:ea typeface="+mj-ea"/>
              </a:rPr>
              <a:t> </a:t>
            </a:r>
            <a:r>
              <a:rPr lang="en-US" altLang="ko-KR" sz="1850" dirty="0">
                <a:solidFill>
                  <a:srgbClr val="2B3541"/>
                </a:solidFill>
                <a:latin typeface="+mj-ea"/>
                <a:ea typeface="+mj-ea"/>
              </a:rPr>
              <a:t>1</a:t>
            </a:r>
            <a:r>
              <a:rPr lang="ko-KR" altLang="en-US" sz="1850" dirty="0">
                <a:solidFill>
                  <a:srgbClr val="2B3541"/>
                </a:solidFill>
                <a:latin typeface="+mj-ea"/>
                <a:ea typeface="+mj-ea"/>
              </a:rPr>
              <a:t> </a:t>
            </a:r>
            <a:r>
              <a:rPr lang="en-US" altLang="ko-KR" sz="1850" dirty="0">
                <a:solidFill>
                  <a:srgbClr val="2B3541"/>
                </a:solidFill>
                <a:latin typeface="+mj-ea"/>
                <a:ea typeface="+mj-ea"/>
              </a:rPr>
              <a:t>:</a:t>
            </a:r>
            <a:r>
              <a:rPr lang="ko-KR" altLang="en-US" sz="1850" dirty="0">
                <a:solidFill>
                  <a:srgbClr val="2B3541"/>
                </a:solidFill>
                <a:latin typeface="+mj-ea"/>
                <a:ea typeface="+mj-ea"/>
              </a:rPr>
              <a:t> </a:t>
            </a:r>
            <a:r>
              <a:rPr lang="en-US" altLang="ko-KR" sz="1850" dirty="0">
                <a:solidFill>
                  <a:srgbClr val="2B3541"/>
                </a:solidFill>
                <a:latin typeface="+mj-ea"/>
                <a:ea typeface="+mj-ea"/>
              </a:rPr>
              <a:t>Whiplash</a:t>
            </a:r>
            <a:endParaRPr lang="en-US" sz="1850" dirty="0">
              <a:latin typeface="+mj-ea"/>
              <a:ea typeface="+mj-ea"/>
            </a:endParaRPr>
          </a:p>
        </p:txBody>
      </p:sp>
      <p:sp>
        <p:nvSpPr>
          <p:cNvPr id="6" name="Text 1">
            <a:extLst>
              <a:ext uri="{FF2B5EF4-FFF2-40B4-BE49-F238E27FC236}">
                <a16:creationId xmlns:a16="http://schemas.microsoft.com/office/drawing/2014/main" id="{C4CA064F-7781-A6DB-751A-E062BC4F6D77}"/>
              </a:ext>
            </a:extLst>
          </p:cNvPr>
          <p:cNvSpPr/>
          <p:nvPr/>
        </p:nvSpPr>
        <p:spPr>
          <a:xfrm>
            <a:off x="443716" y="414264"/>
            <a:ext cx="267862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+mj-ea"/>
                <a:ea typeface="+mj-ea"/>
                <a:cs typeface="Funnel Sans" pitchFamily="34" charset="-120"/>
              </a:rPr>
              <a:t>2025</a:t>
            </a:r>
            <a:r>
              <a:rPr lang="ko-KR" altLang="en-US" sz="1850" dirty="0">
                <a:solidFill>
                  <a:srgbClr val="2B3541"/>
                </a:solidFill>
                <a:latin typeface="+mj-ea"/>
                <a:ea typeface="+mj-ea"/>
                <a:cs typeface="Funnel Sans" pitchFamily="34" charset="-120"/>
              </a:rPr>
              <a:t>년 </a:t>
            </a:r>
            <a:r>
              <a:rPr lang="en-US" altLang="ko-KR" sz="1850" dirty="0">
                <a:solidFill>
                  <a:srgbClr val="2B3541"/>
                </a:solidFill>
                <a:latin typeface="+mj-ea"/>
                <a:ea typeface="+mj-ea"/>
                <a:cs typeface="Funnel Sans" pitchFamily="34" charset="-120"/>
              </a:rPr>
              <a:t>11</a:t>
            </a:r>
            <a:r>
              <a:rPr lang="ko-KR" altLang="en-US" sz="1850" dirty="0">
                <a:solidFill>
                  <a:srgbClr val="2B3541"/>
                </a:solidFill>
                <a:latin typeface="+mj-ea"/>
                <a:ea typeface="+mj-ea"/>
                <a:cs typeface="Funnel Sans" pitchFamily="34" charset="-120"/>
              </a:rPr>
              <a:t>월 </a:t>
            </a:r>
            <a:r>
              <a:rPr lang="en-US" altLang="ko-KR" sz="1850" dirty="0">
                <a:solidFill>
                  <a:srgbClr val="2B3541"/>
                </a:solidFill>
                <a:latin typeface="+mj-ea"/>
                <a:ea typeface="+mj-ea"/>
                <a:cs typeface="Funnel Sans" pitchFamily="34" charset="-120"/>
              </a:rPr>
              <a:t>14</a:t>
            </a:r>
            <a:r>
              <a:rPr lang="ko-KR" altLang="en-US" sz="1850" dirty="0">
                <a:solidFill>
                  <a:srgbClr val="2B3541"/>
                </a:solidFill>
                <a:latin typeface="+mj-ea"/>
                <a:ea typeface="+mj-ea"/>
                <a:cs typeface="Funnel Sans" pitchFamily="34" charset="-120"/>
              </a:rPr>
              <a:t>일</a:t>
            </a:r>
            <a:endParaRPr lang="en-US" sz="1850" dirty="0"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65189" y="424703"/>
            <a:ext cx="782228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C3F42"/>
                </a:solidFill>
                <a:latin typeface="+mj-ea"/>
                <a:ea typeface="+mj-ea"/>
                <a:cs typeface="Bitter Medium" pitchFamily="34" charset="-120"/>
              </a:rPr>
              <a:t>주요 연구 결과: 모델 성능 비교</a:t>
            </a:r>
            <a:endParaRPr lang="en-US" sz="4450" dirty="0">
              <a:latin typeface="+mj-ea"/>
              <a:ea typeface="+mj-ea"/>
            </a:endParaRPr>
          </a:p>
        </p:txBody>
      </p:sp>
      <p:sp>
        <p:nvSpPr>
          <p:cNvPr id="22" name="Text 20"/>
          <p:cNvSpPr/>
          <p:nvPr/>
        </p:nvSpPr>
        <p:spPr>
          <a:xfrm>
            <a:off x="1423844" y="7048266"/>
            <a:ext cx="10018187" cy="5819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3200" dirty="0">
                <a:solidFill>
                  <a:srgbClr val="2B2E3C"/>
                </a:solidFill>
                <a:latin typeface="+mn-ea"/>
                <a:cs typeface="Open Sans" pitchFamily="34" charset="-120"/>
              </a:rPr>
              <a:t>SRoBERTa 모델이 가장 높은 성능을 보였습니다.</a:t>
            </a:r>
            <a:endParaRPr lang="en-US" sz="3200" dirty="0">
              <a:latin typeface="+mn-ea"/>
            </a:endParaRPr>
          </a:p>
        </p:txBody>
      </p:sp>
      <p:graphicFrame>
        <p:nvGraphicFramePr>
          <p:cNvPr id="23" name="다이어그램 22">
            <a:extLst>
              <a:ext uri="{FF2B5EF4-FFF2-40B4-BE49-F238E27FC236}">
                <a16:creationId xmlns:a16="http://schemas.microsoft.com/office/drawing/2014/main" id="{9684E57D-3833-8993-AD69-3B5BBEAC21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37521658"/>
              </p:ext>
            </p:extLst>
          </p:nvPr>
        </p:nvGraphicFramePr>
        <p:xfrm>
          <a:off x="3497179" y="975458"/>
          <a:ext cx="10266947" cy="60304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97B35345-6401-B2C9-5E17-A58C5DF3ADB8}"/>
              </a:ext>
            </a:extLst>
          </p:cNvPr>
          <p:cNvSpPr/>
          <p:nvPr/>
        </p:nvSpPr>
        <p:spPr>
          <a:xfrm>
            <a:off x="757989" y="3300225"/>
            <a:ext cx="2739190" cy="144379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b="1" dirty="0" err="1">
                <a:solidFill>
                  <a:schemeClr val="tx1"/>
                </a:solidFill>
              </a:rPr>
              <a:t>Ａｃｃｕｒａｃｙ</a:t>
            </a:r>
            <a:endParaRPr lang="ko-KR" altLang="en-US" sz="2300" b="1" dirty="0">
              <a:solidFill>
                <a:schemeClr val="tx1"/>
              </a:solidFill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0D487598-DD0D-20BD-48E8-6A3113ADA437}"/>
              </a:ext>
            </a:extLst>
          </p:cNvPr>
          <p:cNvSpPr/>
          <p:nvPr/>
        </p:nvSpPr>
        <p:spPr>
          <a:xfrm>
            <a:off x="753978" y="5100952"/>
            <a:ext cx="2739190" cy="144379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b="1" dirty="0">
                <a:solidFill>
                  <a:schemeClr val="tx1"/>
                </a:solidFill>
              </a:rPr>
              <a:t>ＡＵＲＯＣ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C1BD93-BD16-61C5-44D3-516208301BD6}"/>
              </a:ext>
            </a:extLst>
          </p:cNvPr>
          <p:cNvSpPr txBox="1"/>
          <p:nvPr/>
        </p:nvSpPr>
        <p:spPr>
          <a:xfrm>
            <a:off x="565189" y="7883609"/>
            <a:ext cx="11641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AUROC (Area Under the Receiver Operating Characteristic curve) : </a:t>
            </a:r>
            <a:r>
              <a:rPr lang="ko-KR" altLang="en-US" sz="1200" dirty="0">
                <a:latin typeface="+mj-ea"/>
                <a:ea typeface="+mj-ea"/>
              </a:rPr>
              <a:t>이진 분류 성능 평가 지표</a:t>
            </a:r>
            <a:r>
              <a:rPr lang="en-US" altLang="ko-KR" sz="1200" dirty="0">
                <a:latin typeface="+mj-ea"/>
                <a:ea typeface="+mj-ea"/>
              </a:rPr>
              <a:t>. TPR(</a:t>
            </a:r>
            <a:r>
              <a:rPr lang="ko-KR" altLang="en-US" sz="1200" dirty="0">
                <a:latin typeface="+mj-ea"/>
                <a:ea typeface="+mj-ea"/>
              </a:rPr>
              <a:t>민감도</a:t>
            </a:r>
            <a:r>
              <a:rPr lang="en-US" altLang="ko-KR" sz="1200" dirty="0">
                <a:latin typeface="+mj-ea"/>
                <a:ea typeface="+mj-ea"/>
              </a:rPr>
              <a:t>) vs FPR(</a:t>
            </a:r>
            <a:r>
              <a:rPr lang="ko-KR" altLang="en-US" sz="1200" dirty="0" err="1">
                <a:latin typeface="+mj-ea"/>
                <a:ea typeface="+mj-ea"/>
              </a:rPr>
              <a:t>위양성률</a:t>
            </a:r>
            <a:r>
              <a:rPr lang="en-US" altLang="ko-KR" sz="1200" dirty="0">
                <a:latin typeface="+mj-ea"/>
                <a:ea typeface="+mj-ea"/>
              </a:rPr>
              <a:t>)</a:t>
            </a:r>
            <a:r>
              <a:rPr lang="ko-KR" altLang="en-US" sz="1200" dirty="0">
                <a:latin typeface="+mj-ea"/>
                <a:ea typeface="+mj-ea"/>
              </a:rPr>
              <a:t>의 곡선 아래 면적</a:t>
            </a:r>
            <a:r>
              <a:rPr lang="en-US" altLang="ko-KR" sz="1200" dirty="0">
                <a:latin typeface="+mj-ea"/>
                <a:ea typeface="+mj-ea"/>
              </a:rPr>
              <a:t>  </a:t>
            </a:r>
            <a:endParaRPr lang="ko-KR" altLang="en-US" sz="1200" dirty="0"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67509" y="414400"/>
            <a:ext cx="181450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 err="1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결론</a:t>
            </a:r>
            <a:endParaRPr lang="en-US" sz="4450" dirty="0"/>
          </a:p>
        </p:txBody>
      </p:sp>
      <p:graphicFrame>
        <p:nvGraphicFramePr>
          <p:cNvPr id="20" name="다이어그램 19">
            <a:extLst>
              <a:ext uri="{FF2B5EF4-FFF2-40B4-BE49-F238E27FC236}">
                <a16:creationId xmlns:a16="http://schemas.microsoft.com/office/drawing/2014/main" id="{3449AE46-CC57-28C4-C6B4-0AB659F814E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34912120"/>
              </p:ext>
            </p:extLst>
          </p:nvPr>
        </p:nvGraphicFramePr>
        <p:xfrm>
          <a:off x="5486399" y="1227220"/>
          <a:ext cx="8602579" cy="64970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0FAE21-7095-1DDE-5DA3-D761D6D234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4191477C-EC4F-0280-66F9-86D18369FE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80D98E76-73E5-08FA-B54F-B2DD269ECAE2}"/>
              </a:ext>
            </a:extLst>
          </p:cNvPr>
          <p:cNvSpPr/>
          <p:nvPr/>
        </p:nvSpPr>
        <p:spPr>
          <a:xfrm>
            <a:off x="6267509" y="414400"/>
            <a:ext cx="181450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ko-KR" altLang="en-US" sz="4450" dirty="0"/>
              <a:t>개발 후기</a:t>
            </a:r>
            <a:endParaRPr lang="en-US" sz="4450" dirty="0"/>
          </a:p>
        </p:txBody>
      </p:sp>
      <p:graphicFrame>
        <p:nvGraphicFramePr>
          <p:cNvPr id="20" name="다이어그램 19">
            <a:extLst>
              <a:ext uri="{FF2B5EF4-FFF2-40B4-BE49-F238E27FC236}">
                <a16:creationId xmlns:a16="http://schemas.microsoft.com/office/drawing/2014/main" id="{3D36A1F6-7AE1-F04F-B50A-DBD36F5E163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58941768"/>
              </p:ext>
            </p:extLst>
          </p:nvPr>
        </p:nvGraphicFramePr>
        <p:xfrm>
          <a:off x="5486400" y="1501274"/>
          <a:ext cx="8702842" cy="6502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0839420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8F4851-4A55-BC01-CE20-910F3358DE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8E781FD3-4F3A-6E2B-F208-45D70225A4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6E57581-E0A1-0481-0731-18C147123F7D}"/>
              </a:ext>
            </a:extLst>
          </p:cNvPr>
          <p:cNvSpPr txBox="1"/>
          <p:nvPr/>
        </p:nvSpPr>
        <p:spPr>
          <a:xfrm>
            <a:off x="7218947" y="3514635"/>
            <a:ext cx="36054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200" dirty="0" err="1">
                <a:latin typeface="+mj-ea"/>
                <a:ea typeface="+mj-ea"/>
              </a:rPr>
              <a:t>Ｑ</a:t>
            </a:r>
            <a:r>
              <a:rPr lang="ko-KR" altLang="en-US" sz="7200" dirty="0">
                <a:latin typeface="+mj-ea"/>
                <a:ea typeface="+mj-ea"/>
              </a:rPr>
              <a:t> ＆ </a:t>
            </a:r>
            <a:r>
              <a:rPr lang="ko-KR" altLang="en-US" sz="7200" dirty="0" err="1">
                <a:latin typeface="+mj-ea"/>
                <a:ea typeface="+mj-ea"/>
              </a:rPr>
              <a:t>Ａ</a:t>
            </a:r>
            <a:endParaRPr lang="ko-KR" altLang="en-US" sz="72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9160746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20180216_104650">
            <a:extLst>
              <a:ext uri="{FF2B5EF4-FFF2-40B4-BE49-F238E27FC236}">
                <a16:creationId xmlns:a16="http://schemas.microsoft.com/office/drawing/2014/main" id="{F5C8CD8D-7E3F-BF21-A8D8-BE66858B233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217AAAC-6C30-467E-DBD1-1ADDBD3522C0}"/>
              </a:ext>
            </a:extLst>
          </p:cNvPr>
          <p:cNvSpPr txBox="1"/>
          <p:nvPr/>
        </p:nvSpPr>
        <p:spPr>
          <a:xfrm>
            <a:off x="8277726" y="2227257"/>
            <a:ext cx="500329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200" dirty="0">
                <a:latin typeface="+mj-ea"/>
                <a:ea typeface="+mj-ea"/>
              </a:rPr>
              <a:t>감사합니다</a:t>
            </a:r>
            <a:r>
              <a:rPr lang="en-US" altLang="ko-KR" sz="7200" dirty="0">
                <a:latin typeface="+mj-ea"/>
                <a:ea typeface="+mj-ea"/>
              </a:rPr>
              <a:t>.</a:t>
            </a:r>
            <a:endParaRPr lang="ko-KR" altLang="en-US" sz="72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3624993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9921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3722965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000" dirty="0">
                <a:solidFill>
                  <a:srgbClr val="051D3A"/>
                </a:solidFill>
                <a:latin typeface="+mn-ea"/>
                <a:cs typeface="Funnel Display" pitchFamily="34" charset="-120"/>
              </a:rPr>
              <a:t>가짜 뉴스의 심각성</a:t>
            </a:r>
            <a:endParaRPr lang="en-US" sz="4000" dirty="0">
              <a:latin typeface="+mn-ea"/>
            </a:endParaRPr>
          </a:p>
        </p:txBody>
      </p:sp>
      <p:sp>
        <p:nvSpPr>
          <p:cNvPr id="4" name="Shape 1"/>
          <p:cNvSpPr/>
          <p:nvPr/>
        </p:nvSpPr>
        <p:spPr>
          <a:xfrm>
            <a:off x="837724" y="4785955"/>
            <a:ext cx="4158734" cy="2712839"/>
          </a:xfrm>
          <a:prstGeom prst="roundRect">
            <a:avLst>
              <a:gd name="adj" fmla="val 3706"/>
            </a:avLst>
          </a:prstGeom>
          <a:solidFill>
            <a:srgbClr val="FAF5EB"/>
          </a:solidFill>
          <a:ln w="7620">
            <a:solidFill>
              <a:srgbClr val="D5CDBE"/>
            </a:solidFill>
            <a:prstDash val="solid"/>
          </a:ln>
        </p:spPr>
        <p:txBody>
          <a:bodyPr/>
          <a:lstStyle/>
          <a:p>
            <a:endParaRPr lang="ko-KR" altLang="en-US">
              <a:latin typeface="+mn-ea"/>
            </a:endParaRPr>
          </a:p>
        </p:txBody>
      </p:sp>
      <p:sp>
        <p:nvSpPr>
          <p:cNvPr id="5" name="Shape 2"/>
          <p:cNvSpPr/>
          <p:nvPr/>
        </p:nvSpPr>
        <p:spPr>
          <a:xfrm>
            <a:off x="1084659" y="5032891"/>
            <a:ext cx="718066" cy="718066"/>
          </a:xfrm>
          <a:prstGeom prst="roundRect">
            <a:avLst>
              <a:gd name="adj" fmla="val 12732932"/>
            </a:avLst>
          </a:prstGeom>
          <a:solidFill>
            <a:srgbClr val="3371A5"/>
          </a:solidFill>
          <a:ln/>
        </p:spPr>
        <p:txBody>
          <a:bodyPr/>
          <a:lstStyle/>
          <a:p>
            <a:endParaRPr lang="ko-KR" altLang="en-US">
              <a:latin typeface="+mn-ea"/>
            </a:endParaRPr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82065" y="5230297"/>
            <a:ext cx="323136" cy="32313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084659" y="599027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3541"/>
                </a:solidFill>
                <a:latin typeface="+mn-ea"/>
                <a:cs typeface="Funnel Display" pitchFamily="34" charset="-120"/>
              </a:rPr>
              <a:t>정의</a:t>
            </a:r>
            <a:endParaRPr lang="en-US" sz="2200" dirty="0">
              <a:latin typeface="+mn-ea"/>
            </a:endParaRPr>
          </a:p>
        </p:txBody>
      </p:sp>
      <p:sp>
        <p:nvSpPr>
          <p:cNvPr id="8" name="Text 4"/>
          <p:cNvSpPr/>
          <p:nvPr/>
        </p:nvSpPr>
        <p:spPr>
          <a:xfrm>
            <a:off x="1084659" y="6485811"/>
            <a:ext cx="366486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+mn-ea"/>
                <a:cs typeface="Funnel Sans" pitchFamily="34" charset="-120"/>
              </a:rPr>
              <a:t>상업적/정치적 의도를 가진 거짓 정보 또는 의도적 잘못된 정보.</a:t>
            </a:r>
            <a:endParaRPr lang="en-US" sz="1850" dirty="0">
              <a:latin typeface="+mn-ea"/>
            </a:endParaRPr>
          </a:p>
        </p:txBody>
      </p:sp>
      <p:sp>
        <p:nvSpPr>
          <p:cNvPr id="9" name="Shape 5"/>
          <p:cNvSpPr/>
          <p:nvPr/>
        </p:nvSpPr>
        <p:spPr>
          <a:xfrm>
            <a:off x="5235773" y="4785955"/>
            <a:ext cx="4158734" cy="2712839"/>
          </a:xfrm>
          <a:prstGeom prst="roundRect">
            <a:avLst>
              <a:gd name="adj" fmla="val 3706"/>
            </a:avLst>
          </a:prstGeom>
          <a:solidFill>
            <a:srgbClr val="FAF5EB"/>
          </a:solidFill>
          <a:ln w="7620">
            <a:solidFill>
              <a:srgbClr val="D5CDBE"/>
            </a:solidFill>
            <a:prstDash val="solid"/>
          </a:ln>
        </p:spPr>
        <p:txBody>
          <a:bodyPr/>
          <a:lstStyle/>
          <a:p>
            <a:endParaRPr lang="ko-KR" altLang="en-US">
              <a:latin typeface="+mn-ea"/>
            </a:endParaRPr>
          </a:p>
        </p:txBody>
      </p:sp>
      <p:sp>
        <p:nvSpPr>
          <p:cNvPr id="10" name="Shape 6"/>
          <p:cNvSpPr/>
          <p:nvPr/>
        </p:nvSpPr>
        <p:spPr>
          <a:xfrm>
            <a:off x="5482709" y="5032891"/>
            <a:ext cx="718066" cy="718066"/>
          </a:xfrm>
          <a:prstGeom prst="roundRect">
            <a:avLst>
              <a:gd name="adj" fmla="val 12732932"/>
            </a:avLst>
          </a:prstGeom>
          <a:solidFill>
            <a:srgbClr val="3371A5"/>
          </a:solidFill>
          <a:ln/>
        </p:spPr>
        <p:txBody>
          <a:bodyPr/>
          <a:lstStyle/>
          <a:p>
            <a:endParaRPr lang="ko-KR" altLang="en-US">
              <a:latin typeface="+mn-ea"/>
            </a:endParaRPr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680115" y="5230297"/>
            <a:ext cx="323136" cy="323136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5482709" y="599027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3541"/>
                </a:solidFill>
                <a:latin typeface="+mn-ea"/>
                <a:cs typeface="Funnel Display" pitchFamily="34" charset="-120"/>
              </a:rPr>
              <a:t>경제적 피해</a:t>
            </a:r>
            <a:endParaRPr lang="en-US" sz="2200" dirty="0">
              <a:latin typeface="+mn-ea"/>
            </a:endParaRPr>
          </a:p>
        </p:txBody>
      </p:sp>
      <p:sp>
        <p:nvSpPr>
          <p:cNvPr id="13" name="Text 8"/>
          <p:cNvSpPr/>
          <p:nvPr/>
        </p:nvSpPr>
        <p:spPr>
          <a:xfrm>
            <a:off x="5482709" y="6485811"/>
            <a:ext cx="366486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+mn-ea"/>
                <a:cs typeface="Funnel Sans" pitchFamily="34" charset="-120"/>
              </a:rPr>
              <a:t>실제 기사 중 1%가 가짜 뉴스로 유포될 경우 30조 900억 원 피해 추정.</a:t>
            </a:r>
            <a:endParaRPr lang="en-US" sz="1850" dirty="0">
              <a:latin typeface="+mn-ea"/>
            </a:endParaRPr>
          </a:p>
        </p:txBody>
      </p:sp>
      <p:sp>
        <p:nvSpPr>
          <p:cNvPr id="14" name="Shape 9"/>
          <p:cNvSpPr/>
          <p:nvPr/>
        </p:nvSpPr>
        <p:spPr>
          <a:xfrm>
            <a:off x="9633823" y="4785955"/>
            <a:ext cx="4158853" cy="2712839"/>
          </a:xfrm>
          <a:prstGeom prst="roundRect">
            <a:avLst>
              <a:gd name="adj" fmla="val 3706"/>
            </a:avLst>
          </a:prstGeom>
          <a:solidFill>
            <a:srgbClr val="FAF5EB"/>
          </a:solidFill>
          <a:ln w="7620">
            <a:solidFill>
              <a:srgbClr val="D5CDBE"/>
            </a:solidFill>
            <a:prstDash val="solid"/>
          </a:ln>
        </p:spPr>
        <p:txBody>
          <a:bodyPr/>
          <a:lstStyle/>
          <a:p>
            <a:endParaRPr lang="ko-KR" altLang="en-US">
              <a:latin typeface="+mn-ea"/>
            </a:endParaRPr>
          </a:p>
        </p:txBody>
      </p:sp>
      <p:sp>
        <p:nvSpPr>
          <p:cNvPr id="15" name="Shape 10"/>
          <p:cNvSpPr/>
          <p:nvPr/>
        </p:nvSpPr>
        <p:spPr>
          <a:xfrm>
            <a:off x="9880759" y="5032891"/>
            <a:ext cx="718066" cy="718066"/>
          </a:xfrm>
          <a:prstGeom prst="roundRect">
            <a:avLst>
              <a:gd name="adj" fmla="val 12732932"/>
            </a:avLst>
          </a:prstGeom>
          <a:solidFill>
            <a:srgbClr val="3371A5"/>
          </a:solidFill>
          <a:ln/>
        </p:spPr>
        <p:txBody>
          <a:bodyPr/>
          <a:lstStyle/>
          <a:p>
            <a:endParaRPr lang="ko-KR" altLang="en-US">
              <a:latin typeface="+mn-ea"/>
            </a:endParaRPr>
          </a:p>
        </p:txBody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078164" y="5230297"/>
            <a:ext cx="323136" cy="323136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9880759" y="599027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3541"/>
                </a:solidFill>
                <a:latin typeface="+mn-ea"/>
                <a:cs typeface="Funnel Display" pitchFamily="34" charset="-120"/>
              </a:rPr>
              <a:t>대응 노력</a:t>
            </a:r>
            <a:endParaRPr lang="en-US" sz="2200" dirty="0">
              <a:latin typeface="+mn-ea"/>
            </a:endParaRPr>
          </a:p>
        </p:txBody>
      </p:sp>
      <p:sp>
        <p:nvSpPr>
          <p:cNvPr id="18" name="Text 12"/>
          <p:cNvSpPr/>
          <p:nvPr/>
        </p:nvSpPr>
        <p:spPr>
          <a:xfrm>
            <a:off x="9880759" y="6485811"/>
            <a:ext cx="366498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+mn-ea"/>
                <a:cs typeface="Funnel Sans" pitchFamily="34" charset="-120"/>
              </a:rPr>
              <a:t>방송통신위원회, 가짜뉴스 신고 창구 및 패스트트랙 추진.</a:t>
            </a:r>
            <a:endParaRPr lang="en-US" sz="1850" dirty="0">
              <a:latin typeface="+mn-e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74344" y="562756"/>
            <a:ext cx="4456509" cy="4221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4000" dirty="0">
                <a:solidFill>
                  <a:srgbClr val="051D3A"/>
                </a:solidFill>
                <a:latin typeface="+mn-ea"/>
              </a:rPr>
              <a:t>기존 시스템의 한계 및 </a:t>
            </a:r>
            <a:r>
              <a:rPr lang="en-US" sz="4000" dirty="0" err="1">
                <a:solidFill>
                  <a:srgbClr val="051D3A"/>
                </a:solidFill>
                <a:latin typeface="+mn-ea"/>
              </a:rPr>
              <a:t>연구</a:t>
            </a:r>
            <a:r>
              <a:rPr lang="en-US" sz="4000" dirty="0">
                <a:solidFill>
                  <a:srgbClr val="051D3A"/>
                </a:solidFill>
                <a:latin typeface="+mn-ea"/>
              </a:rPr>
              <a:t> </a:t>
            </a:r>
            <a:r>
              <a:rPr lang="en-US" sz="4000" dirty="0" err="1">
                <a:solidFill>
                  <a:srgbClr val="051D3A"/>
                </a:solidFill>
                <a:latin typeface="+mn-ea"/>
              </a:rPr>
              <a:t>목표</a:t>
            </a:r>
            <a:endParaRPr lang="en-US" sz="4000" dirty="0">
              <a:solidFill>
                <a:srgbClr val="051D3A"/>
              </a:solidFill>
              <a:latin typeface="+mn-ea"/>
            </a:endParaRPr>
          </a:p>
        </p:txBody>
      </p:sp>
      <p:sp>
        <p:nvSpPr>
          <p:cNvPr id="8" name="Text 5"/>
          <p:cNvSpPr/>
          <p:nvPr/>
        </p:nvSpPr>
        <p:spPr>
          <a:xfrm>
            <a:off x="7497961" y="1508166"/>
            <a:ext cx="1919171" cy="3774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2400" b="1" dirty="0">
                <a:solidFill>
                  <a:srgbClr val="051D3A"/>
                </a:solidFill>
                <a:latin typeface="+mn-ea"/>
                <a:cs typeface="Funnel Display" pitchFamily="34" charset="-120"/>
              </a:rPr>
              <a:t>본 연구의 목표</a:t>
            </a:r>
            <a:endParaRPr lang="en-US" sz="2400" b="1" dirty="0">
              <a:latin typeface="+mn-ea"/>
            </a:endParaRPr>
          </a:p>
        </p:txBody>
      </p:sp>
      <p:sp>
        <p:nvSpPr>
          <p:cNvPr id="9" name="Text 6"/>
          <p:cNvSpPr/>
          <p:nvPr/>
        </p:nvSpPr>
        <p:spPr>
          <a:xfrm>
            <a:off x="7497961" y="2029073"/>
            <a:ext cx="6637615" cy="2296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b="1" dirty="0">
                <a:solidFill>
                  <a:srgbClr val="2B3541"/>
                </a:solidFill>
                <a:latin typeface="+mn-ea"/>
                <a:cs typeface="Funnel Sans" pitchFamily="34" charset="-120"/>
              </a:rPr>
              <a:t>인공지능 모델을 활용하여 가짜 뉴스 탐지 및 분류</a:t>
            </a:r>
            <a:r>
              <a:rPr lang="en-US" sz="1500" dirty="0">
                <a:solidFill>
                  <a:srgbClr val="2B3541"/>
                </a:solidFill>
                <a:latin typeface="+mn-ea"/>
                <a:cs typeface="Funnel Sans" pitchFamily="34" charset="-120"/>
              </a:rPr>
              <a:t>.</a:t>
            </a:r>
            <a:endParaRPr lang="en-US" sz="1500" dirty="0">
              <a:latin typeface="+mn-ea"/>
            </a:endParaRPr>
          </a:p>
        </p:txBody>
      </p:sp>
      <p:sp>
        <p:nvSpPr>
          <p:cNvPr id="10" name="Text 7"/>
          <p:cNvSpPr/>
          <p:nvPr/>
        </p:nvSpPr>
        <p:spPr>
          <a:xfrm>
            <a:off x="7497961" y="2387928"/>
            <a:ext cx="6637615" cy="2296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500" dirty="0">
                <a:solidFill>
                  <a:srgbClr val="2B3541"/>
                </a:solidFill>
                <a:latin typeface="+mn-ea"/>
                <a:cs typeface="Funnel Sans" pitchFamily="34" charset="-120"/>
              </a:rPr>
              <a:t>Word2Vec, </a:t>
            </a:r>
            <a:r>
              <a:rPr lang="en-US" sz="1500" dirty="0" err="1">
                <a:solidFill>
                  <a:srgbClr val="2B3541"/>
                </a:solidFill>
                <a:latin typeface="+mn-ea"/>
                <a:cs typeface="Funnel Sans" pitchFamily="34" charset="-120"/>
              </a:rPr>
              <a:t>Fast</a:t>
            </a:r>
            <a:r>
              <a:rPr lang="en-US" altLang="ko-KR" sz="1500" dirty="0" err="1">
                <a:solidFill>
                  <a:srgbClr val="2B3541"/>
                </a:solidFill>
                <a:latin typeface="+mn-ea"/>
                <a:cs typeface="Funnel Sans" pitchFamily="34" charset="-120"/>
              </a:rPr>
              <a:t>T</a:t>
            </a:r>
            <a:r>
              <a:rPr lang="en-US" sz="1500" dirty="0" err="1">
                <a:solidFill>
                  <a:srgbClr val="2B3541"/>
                </a:solidFill>
                <a:latin typeface="+mn-ea"/>
                <a:cs typeface="Funnel Sans" pitchFamily="34" charset="-120"/>
              </a:rPr>
              <a:t>ext</a:t>
            </a:r>
            <a:r>
              <a:rPr lang="en-US" sz="1500" dirty="0">
                <a:solidFill>
                  <a:srgbClr val="2B3541"/>
                </a:solidFill>
                <a:latin typeface="+mn-ea"/>
                <a:cs typeface="Funnel Sans" pitchFamily="34" charset="-120"/>
              </a:rPr>
              <a:t>, SRoBERTa 모델 성능 비교 분석.</a:t>
            </a:r>
            <a:endParaRPr lang="en-US" sz="1500" dirty="0">
              <a:latin typeface="+mn-ea"/>
            </a:endParaRPr>
          </a:p>
        </p:txBody>
      </p:sp>
      <p:sp>
        <p:nvSpPr>
          <p:cNvPr id="11" name="Text 8"/>
          <p:cNvSpPr/>
          <p:nvPr/>
        </p:nvSpPr>
        <p:spPr>
          <a:xfrm>
            <a:off x="7497961" y="2667844"/>
            <a:ext cx="6637615" cy="2296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500" dirty="0">
                <a:solidFill>
                  <a:srgbClr val="2B3541"/>
                </a:solidFill>
                <a:latin typeface="+mn-ea"/>
                <a:cs typeface="Funnel Sans" pitchFamily="34" charset="-120"/>
              </a:rPr>
              <a:t>임무1: 기사 제목과 본문 부정합 여부 판별.</a:t>
            </a:r>
            <a:endParaRPr lang="en-US" sz="1500" dirty="0">
              <a:latin typeface="+mn-ea"/>
            </a:endParaRPr>
          </a:p>
        </p:txBody>
      </p:sp>
      <p:sp>
        <p:nvSpPr>
          <p:cNvPr id="12" name="Text 9"/>
          <p:cNvSpPr/>
          <p:nvPr/>
        </p:nvSpPr>
        <p:spPr>
          <a:xfrm>
            <a:off x="7497961" y="2897516"/>
            <a:ext cx="6637615" cy="2296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500" dirty="0">
                <a:solidFill>
                  <a:srgbClr val="2B3541"/>
                </a:solidFill>
                <a:latin typeface="+mn-ea"/>
                <a:cs typeface="Funnel Sans" pitchFamily="34" charset="-120"/>
              </a:rPr>
              <a:t>임무2: 뉴스 본문 중 맥락에 관계없는 내용 판별.</a:t>
            </a:r>
            <a:endParaRPr lang="en-US" sz="1500" dirty="0">
              <a:latin typeface="+mn-ea"/>
            </a:endParaRPr>
          </a:p>
        </p:txBody>
      </p:sp>
      <p:pic>
        <p:nvPicPr>
          <p:cNvPr id="13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7961" y="3481681"/>
            <a:ext cx="6637615" cy="4246234"/>
          </a:xfrm>
          <a:prstGeom prst="rect">
            <a:avLst/>
          </a:prstGeom>
        </p:spPr>
      </p:pic>
      <p:sp>
        <p:nvSpPr>
          <p:cNvPr id="14" name="Text 1">
            <a:extLst>
              <a:ext uri="{FF2B5EF4-FFF2-40B4-BE49-F238E27FC236}">
                <a16:creationId xmlns:a16="http://schemas.microsoft.com/office/drawing/2014/main" id="{B39229BA-CB4C-0F59-F3C6-5655577799A1}"/>
              </a:ext>
            </a:extLst>
          </p:cNvPr>
          <p:cNvSpPr/>
          <p:nvPr/>
        </p:nvSpPr>
        <p:spPr>
          <a:xfrm>
            <a:off x="502444" y="2142513"/>
            <a:ext cx="190619" cy="2382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49495A"/>
                </a:solidFill>
                <a:latin typeface="+mn-ea"/>
                <a:cs typeface="Libre Baskerville Light" pitchFamily="34" charset="-120"/>
              </a:rPr>
              <a:t>01</a:t>
            </a:r>
            <a:endParaRPr lang="en-US" sz="1500" dirty="0">
              <a:latin typeface="+mn-ea"/>
            </a:endParaRPr>
          </a:p>
        </p:txBody>
      </p:sp>
      <p:sp>
        <p:nvSpPr>
          <p:cNvPr id="15" name="Text 2">
            <a:extLst>
              <a:ext uri="{FF2B5EF4-FFF2-40B4-BE49-F238E27FC236}">
                <a16:creationId xmlns:a16="http://schemas.microsoft.com/office/drawing/2014/main" id="{02C73E06-3BBD-57EE-C0E2-0CD628D1A2C8}"/>
              </a:ext>
            </a:extLst>
          </p:cNvPr>
          <p:cNvSpPr/>
          <p:nvPr/>
        </p:nvSpPr>
        <p:spPr>
          <a:xfrm>
            <a:off x="502444" y="2513342"/>
            <a:ext cx="2383393" cy="2978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49495A"/>
                </a:solidFill>
                <a:latin typeface="+mn-ea"/>
                <a:cs typeface="Libre Baskerville" pitchFamily="34" charset="-120"/>
              </a:rPr>
              <a:t>신고 접수</a:t>
            </a:r>
            <a:endParaRPr lang="en-US" sz="1850" b="1" dirty="0">
              <a:latin typeface="+mn-ea"/>
            </a:endParaRPr>
          </a:p>
        </p:txBody>
      </p:sp>
      <p:sp>
        <p:nvSpPr>
          <p:cNvPr id="16" name="Text 4">
            <a:extLst>
              <a:ext uri="{FF2B5EF4-FFF2-40B4-BE49-F238E27FC236}">
                <a16:creationId xmlns:a16="http://schemas.microsoft.com/office/drawing/2014/main" id="{D83B19AE-9F43-0E91-D373-C4EF8BBC2855}"/>
              </a:ext>
            </a:extLst>
          </p:cNvPr>
          <p:cNvSpPr/>
          <p:nvPr/>
        </p:nvSpPr>
        <p:spPr>
          <a:xfrm>
            <a:off x="502444" y="3350312"/>
            <a:ext cx="190619" cy="2382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49495A"/>
                </a:solidFill>
                <a:latin typeface="+mn-ea"/>
                <a:cs typeface="Libre Baskerville Light" pitchFamily="34" charset="-120"/>
              </a:rPr>
              <a:t>02</a:t>
            </a:r>
            <a:endParaRPr lang="en-US" sz="1500" dirty="0">
              <a:latin typeface="+mn-ea"/>
            </a:endParaRPr>
          </a:p>
        </p:txBody>
      </p:sp>
      <p:sp>
        <p:nvSpPr>
          <p:cNvPr id="17" name="Text 5">
            <a:extLst>
              <a:ext uri="{FF2B5EF4-FFF2-40B4-BE49-F238E27FC236}">
                <a16:creationId xmlns:a16="http://schemas.microsoft.com/office/drawing/2014/main" id="{4FFA5AA5-2EA8-404F-7328-259F13CA956D}"/>
              </a:ext>
            </a:extLst>
          </p:cNvPr>
          <p:cNvSpPr/>
          <p:nvPr/>
        </p:nvSpPr>
        <p:spPr>
          <a:xfrm>
            <a:off x="502444" y="3721141"/>
            <a:ext cx="2383393" cy="2978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49495A"/>
                </a:solidFill>
                <a:latin typeface="+mn-ea"/>
                <a:cs typeface="Libre Baskerville" pitchFamily="34" charset="-120"/>
              </a:rPr>
              <a:t>심의 진행</a:t>
            </a:r>
            <a:endParaRPr lang="en-US" sz="1850" b="1" dirty="0">
              <a:latin typeface="+mn-ea"/>
            </a:endParaRPr>
          </a:p>
        </p:txBody>
      </p:sp>
      <p:sp>
        <p:nvSpPr>
          <p:cNvPr id="18" name="Text 7">
            <a:extLst>
              <a:ext uri="{FF2B5EF4-FFF2-40B4-BE49-F238E27FC236}">
                <a16:creationId xmlns:a16="http://schemas.microsoft.com/office/drawing/2014/main" id="{69AF7C3A-3966-9467-A4E7-C19D0C262E7F}"/>
              </a:ext>
            </a:extLst>
          </p:cNvPr>
          <p:cNvSpPr/>
          <p:nvPr/>
        </p:nvSpPr>
        <p:spPr>
          <a:xfrm>
            <a:off x="502444" y="4641237"/>
            <a:ext cx="190619" cy="2382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49495A"/>
                </a:solidFill>
                <a:latin typeface="+mn-ea"/>
                <a:cs typeface="Libre Baskerville Light" pitchFamily="34" charset="-120"/>
              </a:rPr>
              <a:t>03</a:t>
            </a:r>
            <a:endParaRPr lang="en-US" sz="1500" dirty="0">
              <a:latin typeface="+mn-ea"/>
            </a:endParaRPr>
          </a:p>
        </p:txBody>
      </p:sp>
      <p:sp>
        <p:nvSpPr>
          <p:cNvPr id="19" name="Text 8">
            <a:extLst>
              <a:ext uri="{FF2B5EF4-FFF2-40B4-BE49-F238E27FC236}">
                <a16:creationId xmlns:a16="http://schemas.microsoft.com/office/drawing/2014/main" id="{F403D082-1E35-2297-DC5B-40730B2D6390}"/>
              </a:ext>
            </a:extLst>
          </p:cNvPr>
          <p:cNvSpPr/>
          <p:nvPr/>
        </p:nvSpPr>
        <p:spPr>
          <a:xfrm>
            <a:off x="502444" y="5023941"/>
            <a:ext cx="2383393" cy="2978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49495A"/>
                </a:solidFill>
                <a:latin typeface="+mn-ea"/>
                <a:cs typeface="Libre Baskerville" pitchFamily="34" charset="-120"/>
              </a:rPr>
              <a:t>포털 공유</a:t>
            </a:r>
            <a:endParaRPr lang="en-US" sz="1850" b="1" dirty="0">
              <a:latin typeface="+mn-ea"/>
            </a:endParaRPr>
          </a:p>
        </p:txBody>
      </p:sp>
      <p:sp>
        <p:nvSpPr>
          <p:cNvPr id="20" name="Text 10">
            <a:extLst>
              <a:ext uri="{FF2B5EF4-FFF2-40B4-BE49-F238E27FC236}">
                <a16:creationId xmlns:a16="http://schemas.microsoft.com/office/drawing/2014/main" id="{01694CF4-91B2-39FC-A15E-C4EF01F16640}"/>
              </a:ext>
            </a:extLst>
          </p:cNvPr>
          <p:cNvSpPr/>
          <p:nvPr/>
        </p:nvSpPr>
        <p:spPr>
          <a:xfrm>
            <a:off x="502444" y="5896538"/>
            <a:ext cx="190619" cy="2382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49495A"/>
                </a:solidFill>
                <a:latin typeface="+mn-ea"/>
                <a:cs typeface="Libre Baskerville Light" pitchFamily="34" charset="-120"/>
              </a:rPr>
              <a:t>04</a:t>
            </a:r>
            <a:endParaRPr lang="en-US" sz="1500" dirty="0">
              <a:latin typeface="+mn-ea"/>
            </a:endParaRPr>
          </a:p>
        </p:txBody>
      </p:sp>
      <p:sp>
        <p:nvSpPr>
          <p:cNvPr id="21" name="Text 11">
            <a:extLst>
              <a:ext uri="{FF2B5EF4-FFF2-40B4-BE49-F238E27FC236}">
                <a16:creationId xmlns:a16="http://schemas.microsoft.com/office/drawing/2014/main" id="{77A226C2-BBBD-D3EE-215B-F11F0E137B90}"/>
              </a:ext>
            </a:extLst>
          </p:cNvPr>
          <p:cNvSpPr/>
          <p:nvPr/>
        </p:nvSpPr>
        <p:spPr>
          <a:xfrm>
            <a:off x="474344" y="6290213"/>
            <a:ext cx="2383393" cy="2978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49495A"/>
                </a:solidFill>
                <a:latin typeface="+mn-ea"/>
                <a:cs typeface="Libre Baskerville" pitchFamily="34" charset="-120"/>
              </a:rPr>
              <a:t>선제적 조치</a:t>
            </a:r>
            <a:endParaRPr lang="en-US" sz="1850" b="1" dirty="0">
              <a:latin typeface="+mn-ea"/>
            </a:endParaRPr>
          </a:p>
        </p:txBody>
      </p:sp>
      <p:sp>
        <p:nvSpPr>
          <p:cNvPr id="22" name="Text 3">
            <a:extLst>
              <a:ext uri="{FF2B5EF4-FFF2-40B4-BE49-F238E27FC236}">
                <a16:creationId xmlns:a16="http://schemas.microsoft.com/office/drawing/2014/main" id="{539C8EFD-1444-473A-FA49-740311D19944}"/>
              </a:ext>
            </a:extLst>
          </p:cNvPr>
          <p:cNvSpPr/>
          <p:nvPr/>
        </p:nvSpPr>
        <p:spPr>
          <a:xfrm>
            <a:off x="667346" y="2996787"/>
            <a:ext cx="6637616" cy="3049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49495A"/>
                </a:solidFill>
                <a:latin typeface="+mn-ea"/>
                <a:cs typeface="Open Sans" pitchFamily="34" charset="-120"/>
              </a:rPr>
              <a:t>가짜 뉴스 신고 창구를 통해 접수됩니다.</a:t>
            </a:r>
            <a:endParaRPr lang="en-US" sz="1500" dirty="0">
              <a:latin typeface="+mn-ea"/>
            </a:endParaRPr>
          </a:p>
        </p:txBody>
      </p:sp>
      <p:sp>
        <p:nvSpPr>
          <p:cNvPr id="23" name="Text 6">
            <a:extLst>
              <a:ext uri="{FF2B5EF4-FFF2-40B4-BE49-F238E27FC236}">
                <a16:creationId xmlns:a16="http://schemas.microsoft.com/office/drawing/2014/main" id="{35ABC969-6513-F538-AB69-D128CDBF553D}"/>
              </a:ext>
            </a:extLst>
          </p:cNvPr>
          <p:cNvSpPr/>
          <p:nvPr/>
        </p:nvSpPr>
        <p:spPr>
          <a:xfrm>
            <a:off x="667345" y="4192710"/>
            <a:ext cx="6647855" cy="3049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49495A"/>
                </a:solidFill>
                <a:latin typeface="+mn-ea"/>
                <a:cs typeface="Open Sans" pitchFamily="34" charset="-120"/>
              </a:rPr>
              <a:t>신속 심의 및 후속 구제 조치가 이루어집니다.</a:t>
            </a:r>
            <a:endParaRPr lang="en-US" sz="1500" dirty="0">
              <a:latin typeface="+mn-ea"/>
            </a:endParaRPr>
          </a:p>
        </p:txBody>
      </p:sp>
      <p:sp>
        <p:nvSpPr>
          <p:cNvPr id="24" name="Text 9">
            <a:extLst>
              <a:ext uri="{FF2B5EF4-FFF2-40B4-BE49-F238E27FC236}">
                <a16:creationId xmlns:a16="http://schemas.microsoft.com/office/drawing/2014/main" id="{90F17541-EDE6-7E14-0BC4-ACB8E5E871D4}"/>
              </a:ext>
            </a:extLst>
          </p:cNvPr>
          <p:cNvSpPr/>
          <p:nvPr/>
        </p:nvSpPr>
        <p:spPr>
          <a:xfrm>
            <a:off x="667345" y="5495511"/>
            <a:ext cx="6647855" cy="3049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49495A"/>
                </a:solidFill>
                <a:latin typeface="+mn-ea"/>
                <a:cs typeface="Open Sans" pitchFamily="34" charset="-120"/>
              </a:rPr>
              <a:t>주요 포털 사업자에게 공유되어 조치를 요청합니다.</a:t>
            </a:r>
            <a:endParaRPr lang="en-US" sz="1500" dirty="0">
              <a:latin typeface="+mn-ea"/>
            </a:endParaRPr>
          </a:p>
        </p:txBody>
      </p:sp>
      <p:sp>
        <p:nvSpPr>
          <p:cNvPr id="25" name="Text 12">
            <a:extLst>
              <a:ext uri="{FF2B5EF4-FFF2-40B4-BE49-F238E27FC236}">
                <a16:creationId xmlns:a16="http://schemas.microsoft.com/office/drawing/2014/main" id="{A39A6631-8ACA-456A-EC0D-3CF37B448E55}"/>
              </a:ext>
            </a:extLst>
          </p:cNvPr>
          <p:cNvSpPr/>
          <p:nvPr/>
        </p:nvSpPr>
        <p:spPr>
          <a:xfrm>
            <a:off x="667345" y="6845815"/>
            <a:ext cx="6637615" cy="3049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49495A"/>
                </a:solidFill>
                <a:latin typeface="+mn-ea"/>
                <a:cs typeface="Open Sans" pitchFamily="34" charset="-120"/>
              </a:rPr>
              <a:t>필요시 포털 사업자가 선제적 조치를 취합니다.</a:t>
            </a:r>
            <a:endParaRPr lang="en-US" sz="1500" dirty="0">
              <a:latin typeface="+mn-ea"/>
            </a:endParaRPr>
          </a:p>
        </p:txBody>
      </p:sp>
      <p:sp>
        <p:nvSpPr>
          <p:cNvPr id="26" name="Text 13">
            <a:extLst>
              <a:ext uri="{FF2B5EF4-FFF2-40B4-BE49-F238E27FC236}">
                <a16:creationId xmlns:a16="http://schemas.microsoft.com/office/drawing/2014/main" id="{FA79AF04-F869-750F-5CAE-0E3E380829C6}"/>
              </a:ext>
            </a:extLst>
          </p:cNvPr>
          <p:cNvSpPr/>
          <p:nvPr/>
        </p:nvSpPr>
        <p:spPr>
          <a:xfrm>
            <a:off x="474344" y="7498012"/>
            <a:ext cx="6637615" cy="3049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49495A"/>
                </a:solidFill>
                <a:latin typeface="+mn-ea"/>
                <a:cs typeface="Open Sans" pitchFamily="34" charset="-120"/>
              </a:rPr>
              <a:t>현재 시스템은 수동적 신고 체계이며, 주관적 의견에 의존한다는 비판이 있습니다.</a:t>
            </a:r>
            <a:endParaRPr lang="en-US" sz="1500" dirty="0">
              <a:latin typeface="+mn-ea"/>
            </a:endParaRPr>
          </a:p>
        </p:txBody>
      </p:sp>
      <p:sp>
        <p:nvSpPr>
          <p:cNvPr id="27" name="Text 0">
            <a:extLst>
              <a:ext uri="{FF2B5EF4-FFF2-40B4-BE49-F238E27FC236}">
                <a16:creationId xmlns:a16="http://schemas.microsoft.com/office/drawing/2014/main" id="{968D6E88-C106-134A-1526-D7D37B362B45}"/>
              </a:ext>
            </a:extLst>
          </p:cNvPr>
          <p:cNvSpPr/>
          <p:nvPr/>
        </p:nvSpPr>
        <p:spPr>
          <a:xfrm>
            <a:off x="494824" y="1232356"/>
            <a:ext cx="3524646" cy="595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50"/>
              </a:lnSpc>
              <a:buNone/>
            </a:pPr>
            <a:r>
              <a:rPr lang="en-US" sz="2400" dirty="0">
                <a:solidFill>
                  <a:srgbClr val="051D3A"/>
                </a:solidFill>
                <a:latin typeface="+mn-ea"/>
              </a:rPr>
              <a:t>현재 대응 </a:t>
            </a:r>
            <a:r>
              <a:rPr lang="en-US" sz="2400" dirty="0" err="1">
                <a:solidFill>
                  <a:srgbClr val="051D3A"/>
                </a:solidFill>
                <a:latin typeface="+mn-ea"/>
              </a:rPr>
              <a:t>시스템의</a:t>
            </a:r>
            <a:r>
              <a:rPr lang="en-US" sz="2400" dirty="0">
                <a:solidFill>
                  <a:srgbClr val="051D3A"/>
                </a:solidFill>
                <a:latin typeface="+mn-ea"/>
              </a:rPr>
              <a:t> </a:t>
            </a:r>
            <a:r>
              <a:rPr lang="en-US" sz="2400" dirty="0" err="1">
                <a:solidFill>
                  <a:srgbClr val="051D3A"/>
                </a:solidFill>
                <a:latin typeface="+mn-ea"/>
              </a:rPr>
              <a:t>한계</a:t>
            </a:r>
            <a:endParaRPr lang="en-US" sz="2400" dirty="0">
              <a:solidFill>
                <a:srgbClr val="051D3A"/>
              </a:solidFill>
              <a:latin typeface="+mn-e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270976"/>
            <a:ext cx="7198756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000" dirty="0">
                <a:solidFill>
                  <a:srgbClr val="051D3A"/>
                </a:solidFill>
                <a:latin typeface="+mn-ea"/>
                <a:cs typeface="Funnel Display" pitchFamily="34" charset="-120"/>
              </a:rPr>
              <a:t>관련 연구: 딥러닝 기반 기술</a:t>
            </a:r>
            <a:endParaRPr lang="en-US" sz="4000" dirty="0">
              <a:latin typeface="+mn-ea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6086129" y="1839653"/>
            <a:ext cx="7468553" cy="1746766"/>
          </a:xfrm>
          <a:prstGeom prst="roundRect">
            <a:avLst>
              <a:gd name="adj" fmla="val 8376"/>
            </a:avLst>
          </a:prstGeom>
          <a:solidFill>
            <a:srgbClr val="FAF5EB"/>
          </a:solidFill>
          <a:ln/>
        </p:spPr>
        <p:txBody>
          <a:bodyPr/>
          <a:lstStyle/>
          <a:p>
            <a:endParaRPr lang="ko-KR" altLang="en-US">
              <a:latin typeface="+mn-ea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9676756" y="1660226"/>
            <a:ext cx="287179" cy="3589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250" dirty="0">
                <a:solidFill>
                  <a:srgbClr val="FFFFFF"/>
                </a:solidFill>
                <a:latin typeface="+mn-ea"/>
                <a:cs typeface="Funnel Display" pitchFamily="34" charset="-120"/>
              </a:rPr>
              <a:t>2</a:t>
            </a:r>
            <a:endParaRPr lang="en-US" sz="2250" dirty="0">
              <a:latin typeface="+mn-ea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6355924" y="111990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 err="1">
                <a:solidFill>
                  <a:srgbClr val="2B3541"/>
                </a:solidFill>
                <a:latin typeface="+mn-ea"/>
                <a:cs typeface="Funnel Display" pitchFamily="34" charset="-120"/>
              </a:rPr>
              <a:t>단어</a:t>
            </a:r>
            <a:r>
              <a:rPr lang="en-US" sz="2200" dirty="0">
                <a:solidFill>
                  <a:srgbClr val="2B3541"/>
                </a:solidFill>
                <a:latin typeface="+mn-ea"/>
                <a:cs typeface="Funnel Display" pitchFamily="34" charset="-120"/>
              </a:rPr>
              <a:t> </a:t>
            </a:r>
            <a:r>
              <a:rPr lang="en-US" sz="2200" dirty="0" err="1">
                <a:solidFill>
                  <a:srgbClr val="2B3541"/>
                </a:solidFill>
                <a:latin typeface="+mn-ea"/>
                <a:cs typeface="Funnel Display" pitchFamily="34" charset="-120"/>
              </a:rPr>
              <a:t>임베딩</a:t>
            </a:r>
            <a:r>
              <a:rPr lang="en-US" altLang="ko-KR" sz="2200" dirty="0">
                <a:solidFill>
                  <a:srgbClr val="2B3541"/>
                </a:solidFill>
                <a:latin typeface="+mn-ea"/>
                <a:cs typeface="Funnel Display" pitchFamily="34" charset="-120"/>
              </a:rPr>
              <a:t>(Word Embedding)</a:t>
            </a:r>
            <a:endParaRPr lang="en-US" sz="2200" dirty="0">
              <a:latin typeface="+mn-ea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6355924" y="1579820"/>
            <a:ext cx="692896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+mn-ea"/>
                <a:cs typeface="Funnel Sans" pitchFamily="34" charset="-120"/>
              </a:rPr>
              <a:t>텍스트 단어를 수치화하여 컴퓨터가 이해하도록 변환하는 방법.</a:t>
            </a:r>
            <a:endParaRPr lang="en-US" sz="1850" dirty="0">
              <a:latin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15E6A3C-4989-C52F-EE2C-51CB94DCE0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6834" y="2019200"/>
            <a:ext cx="7667020" cy="2642790"/>
          </a:xfrm>
          <a:prstGeom prst="rect">
            <a:avLst/>
          </a:prstGeom>
        </p:spPr>
      </p:pic>
      <p:sp>
        <p:nvSpPr>
          <p:cNvPr id="16" name="Shape 1">
            <a:extLst>
              <a:ext uri="{FF2B5EF4-FFF2-40B4-BE49-F238E27FC236}">
                <a16:creationId xmlns:a16="http://schemas.microsoft.com/office/drawing/2014/main" id="{DE9FCE70-E7A1-4670-AF11-3BBB022A4692}"/>
              </a:ext>
            </a:extLst>
          </p:cNvPr>
          <p:cNvSpPr/>
          <p:nvPr/>
        </p:nvSpPr>
        <p:spPr>
          <a:xfrm>
            <a:off x="6086128" y="5141165"/>
            <a:ext cx="7468553" cy="1361600"/>
          </a:xfrm>
          <a:prstGeom prst="roundRect">
            <a:avLst>
              <a:gd name="adj" fmla="val 8376"/>
            </a:avLst>
          </a:prstGeom>
          <a:solidFill>
            <a:srgbClr val="FAF5EB"/>
          </a:solidFill>
          <a:ln/>
        </p:spPr>
        <p:txBody>
          <a:bodyPr/>
          <a:lstStyle/>
          <a:p>
            <a:endParaRPr lang="ko-KR" altLang="en-US">
              <a:latin typeface="+mn-ea"/>
            </a:endParaRPr>
          </a:p>
        </p:txBody>
      </p:sp>
      <p:sp>
        <p:nvSpPr>
          <p:cNvPr id="18" name="Text 5">
            <a:extLst>
              <a:ext uri="{FF2B5EF4-FFF2-40B4-BE49-F238E27FC236}">
                <a16:creationId xmlns:a16="http://schemas.microsoft.com/office/drawing/2014/main" id="{6A923F23-86D9-D57F-168F-DA678620439E}"/>
              </a:ext>
            </a:extLst>
          </p:cNvPr>
          <p:cNvSpPr/>
          <p:nvPr/>
        </p:nvSpPr>
        <p:spPr>
          <a:xfrm>
            <a:off x="6355923" y="492801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3541"/>
                </a:solidFill>
                <a:latin typeface="+mn-ea"/>
                <a:cs typeface="Funnel Display" pitchFamily="34" charset="-120"/>
              </a:rPr>
              <a:t>컨볼루션 신경망 (CNN)</a:t>
            </a:r>
            <a:endParaRPr lang="en-US" sz="2200" dirty="0">
              <a:latin typeface="+mn-ea"/>
            </a:endParaRPr>
          </a:p>
        </p:txBody>
      </p:sp>
      <p:sp>
        <p:nvSpPr>
          <p:cNvPr id="19" name="Text 6">
            <a:extLst>
              <a:ext uri="{FF2B5EF4-FFF2-40B4-BE49-F238E27FC236}">
                <a16:creationId xmlns:a16="http://schemas.microsoft.com/office/drawing/2014/main" id="{00B89636-639B-6E80-4AAB-6F36BC338652}"/>
              </a:ext>
            </a:extLst>
          </p:cNvPr>
          <p:cNvSpPr/>
          <p:nvPr/>
        </p:nvSpPr>
        <p:spPr>
          <a:xfrm>
            <a:off x="6355923" y="5377176"/>
            <a:ext cx="692896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+mn-ea"/>
                <a:cs typeface="Funnel Sans" pitchFamily="34" charset="-120"/>
              </a:rPr>
              <a:t>이미지 처리에서 필터링, 풀링, 분류를 통해 학습하는 계층 모델.</a:t>
            </a:r>
            <a:endParaRPr lang="en-US" sz="1850" dirty="0">
              <a:latin typeface="+mn-ea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5FFECCAB-269C-6C0C-4E2A-3A95DD5FA6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6833" y="5831232"/>
            <a:ext cx="7667021" cy="210234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15369" y="172360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51D3A"/>
                </a:solidFill>
                <a:latin typeface="+mj-ea"/>
                <a:ea typeface="+mj-ea"/>
                <a:cs typeface="Funnel Display" pitchFamily="34" charset="-120"/>
              </a:rPr>
              <a:t>단어 임베딩 모델</a:t>
            </a:r>
            <a:endParaRPr lang="en-US" sz="4400" dirty="0">
              <a:latin typeface="+mj-ea"/>
              <a:ea typeface="+mj-ea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15369" y="1011061"/>
            <a:ext cx="598408" cy="59840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912981" y="115310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3541"/>
                </a:solidFill>
                <a:latin typeface="+mj-ea"/>
                <a:ea typeface="+mj-ea"/>
                <a:cs typeface="Funnel Display" pitchFamily="34" charset="-120"/>
              </a:rPr>
              <a:t>Word2Vec</a:t>
            </a:r>
            <a:endParaRPr lang="en-US" sz="2200" dirty="0">
              <a:latin typeface="+mj-ea"/>
              <a:ea typeface="+mj-ea"/>
            </a:endParaRPr>
          </a:p>
        </p:txBody>
      </p:sp>
      <p:sp>
        <p:nvSpPr>
          <p:cNvPr id="6" name="Text 2"/>
          <p:cNvSpPr/>
          <p:nvPr/>
        </p:nvSpPr>
        <p:spPr>
          <a:xfrm>
            <a:off x="6912980" y="1560716"/>
            <a:ext cx="7400897" cy="18983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2B3541"/>
                </a:solidFill>
                <a:latin typeface="+mn-ea"/>
                <a:cs typeface="Funnel Sans" pitchFamily="34" charset="-120"/>
              </a:rPr>
              <a:t>단어를 벡터로 표현, 문맥적 유사성을 학습하여 단어 간 </a:t>
            </a:r>
            <a:r>
              <a:rPr lang="en-US" dirty="0" err="1">
                <a:solidFill>
                  <a:srgbClr val="2B3541"/>
                </a:solidFill>
                <a:latin typeface="+mn-ea"/>
                <a:cs typeface="Funnel Sans" pitchFamily="34" charset="-120"/>
              </a:rPr>
              <a:t>관계</a:t>
            </a:r>
            <a:r>
              <a:rPr lang="en-US" dirty="0">
                <a:solidFill>
                  <a:srgbClr val="2B3541"/>
                </a:solidFill>
                <a:latin typeface="+mn-ea"/>
                <a:cs typeface="Funnel Sans" pitchFamily="34" charset="-120"/>
              </a:rPr>
              <a:t> </a:t>
            </a:r>
            <a:r>
              <a:rPr lang="en-US" dirty="0" err="1">
                <a:solidFill>
                  <a:srgbClr val="2B3541"/>
                </a:solidFill>
                <a:latin typeface="+mn-ea"/>
                <a:cs typeface="Funnel Sans" pitchFamily="34" charset="-120"/>
              </a:rPr>
              <a:t>파악</a:t>
            </a:r>
            <a:endParaRPr lang="en-US" dirty="0">
              <a:solidFill>
                <a:srgbClr val="2B3541"/>
              </a:solidFill>
              <a:latin typeface="+mn-ea"/>
              <a:cs typeface="Funnel Sans" pitchFamily="34" charset="-120"/>
            </a:endParaRPr>
          </a:p>
          <a:p>
            <a:pPr marL="342900" indent="-342900" algn="l">
              <a:lnSpc>
                <a:spcPts val="3000"/>
              </a:lnSpc>
              <a:buFont typeface="Wingdings" panose="05000000000000000000" pitchFamily="2" charset="2"/>
              <a:buChar char="Ø"/>
            </a:pPr>
            <a:r>
              <a:rPr lang="ko-KR" altLang="en-US" dirty="0">
                <a:solidFill>
                  <a:srgbClr val="2B3541"/>
                </a:solidFill>
                <a:latin typeface="+mn-ea"/>
                <a:cs typeface="Funnel Sans" pitchFamily="34" charset="-120"/>
              </a:rPr>
              <a:t>비슷한</a:t>
            </a:r>
            <a:r>
              <a:rPr lang="en-US" dirty="0">
                <a:solidFill>
                  <a:srgbClr val="2B3541"/>
                </a:solidFill>
                <a:latin typeface="+mn-ea"/>
                <a:cs typeface="Funnel Sans" pitchFamily="34" charset="-120"/>
              </a:rPr>
              <a:t> </a:t>
            </a:r>
            <a:r>
              <a:rPr lang="ko-KR" altLang="en-US" dirty="0">
                <a:solidFill>
                  <a:srgbClr val="2B3541"/>
                </a:solidFill>
                <a:latin typeface="+mn-ea"/>
                <a:cs typeface="Funnel Sans" pitchFamily="34" charset="-120"/>
              </a:rPr>
              <a:t>문맥으로 쓰이는 단어들은 가까운 벡터로 표현</a:t>
            </a:r>
            <a:endParaRPr lang="en-US" altLang="ko-KR" dirty="0">
              <a:solidFill>
                <a:srgbClr val="2B3541"/>
              </a:solidFill>
              <a:latin typeface="+mn-ea"/>
              <a:cs typeface="Funnel Sans" pitchFamily="34" charset="-120"/>
            </a:endParaRPr>
          </a:p>
          <a:p>
            <a:pPr marL="285750" indent="66675">
              <a:lnSpc>
                <a:spcPts val="3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2B3541"/>
                </a:solidFill>
                <a:latin typeface="+mn-ea"/>
                <a:cs typeface="Funnel Sans" pitchFamily="34" charset="-120"/>
              </a:rPr>
              <a:t>      CBOW.</a:t>
            </a:r>
            <a:r>
              <a:rPr lang="en-US" altLang="ko-KR" dirty="0">
                <a:latin typeface="+mn-ea"/>
              </a:rPr>
              <a:t> (Continuous Bag of Words)  : </a:t>
            </a:r>
            <a:r>
              <a:rPr lang="ko-KR" altLang="en-US" dirty="0">
                <a:latin typeface="+mn-ea"/>
              </a:rPr>
              <a:t>주변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단어로 중심단어 예측</a:t>
            </a:r>
            <a:endParaRPr lang="en-US" altLang="ko-KR" dirty="0">
              <a:latin typeface="+mn-ea"/>
            </a:endParaRPr>
          </a:p>
          <a:p>
            <a:pPr marL="285750" indent="66675">
              <a:lnSpc>
                <a:spcPts val="3000"/>
              </a:lnSpc>
              <a:buFont typeface="Wingdings" panose="05000000000000000000" pitchFamily="2" charset="2"/>
              <a:buChar char="§"/>
            </a:pPr>
            <a:r>
              <a:rPr lang="en-US" dirty="0">
                <a:latin typeface="+mn-ea"/>
              </a:rPr>
              <a:t>      Skip-Gram : </a:t>
            </a:r>
            <a:r>
              <a:rPr lang="ko-KR" altLang="en-US" dirty="0">
                <a:latin typeface="+mn-ea"/>
              </a:rPr>
              <a:t>중심단어로 주변 단어 예측</a:t>
            </a:r>
            <a:endParaRPr lang="en-US" altLang="ko-KR" dirty="0">
              <a:latin typeface="+mn-ea"/>
            </a:endParaRPr>
          </a:p>
          <a:p>
            <a:pPr marL="342900" indent="-342900">
              <a:lnSpc>
                <a:spcPts val="3000"/>
              </a:lnSpc>
              <a:buFont typeface="Wingdings" panose="05000000000000000000" pitchFamily="2" charset="2"/>
              <a:buChar char="Ø"/>
            </a:pPr>
            <a:r>
              <a:rPr lang="ko-KR" altLang="en-US" dirty="0">
                <a:latin typeface="+mn-ea"/>
              </a:rPr>
              <a:t>학습이 완료되면 각 단어는 </a:t>
            </a:r>
            <a:r>
              <a:rPr lang="en-US" altLang="ko-KR" dirty="0">
                <a:latin typeface="+mn-ea"/>
              </a:rPr>
              <a:t>n</a:t>
            </a:r>
            <a:r>
              <a:rPr lang="ko-KR" altLang="en-US" dirty="0">
                <a:latin typeface="+mn-ea"/>
              </a:rPr>
              <a:t>차원 벡터로 변환</a:t>
            </a:r>
            <a:endParaRPr lang="en-US" dirty="0">
              <a:latin typeface="+mn-ea"/>
            </a:endParaRPr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015369" y="3561768"/>
            <a:ext cx="598408" cy="59840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912981" y="370381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3541"/>
                </a:solidFill>
                <a:latin typeface="+mj-ea"/>
                <a:ea typeface="+mj-ea"/>
                <a:cs typeface="Funnel Display" pitchFamily="34" charset="-120"/>
              </a:rPr>
              <a:t>FastText</a:t>
            </a:r>
            <a:endParaRPr lang="en-US" sz="2200" dirty="0">
              <a:latin typeface="+mj-ea"/>
              <a:ea typeface="+mj-ea"/>
            </a:endParaRPr>
          </a:p>
        </p:txBody>
      </p:sp>
      <p:sp>
        <p:nvSpPr>
          <p:cNvPr id="9" name="Text 4"/>
          <p:cNvSpPr/>
          <p:nvPr/>
        </p:nvSpPr>
        <p:spPr>
          <a:xfrm>
            <a:off x="6912980" y="4130003"/>
            <a:ext cx="7101957" cy="1596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50" indent="-285750" algn="l">
              <a:lnSpc>
                <a:spcPts val="3000"/>
              </a:lnSpc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2B3541"/>
                </a:solidFill>
                <a:latin typeface="+mn-ea"/>
                <a:cs typeface="Funnel Sans" pitchFamily="34" charset="-120"/>
              </a:rPr>
              <a:t>Word2Vec의 한계 극복, 단어를 하위 단위(n-gram)로 쪼</a:t>
            </a:r>
            <a:r>
              <a:rPr lang="ko-KR" altLang="en-US" dirty="0">
                <a:solidFill>
                  <a:srgbClr val="2B3541"/>
                </a:solidFill>
                <a:latin typeface="+mn-ea"/>
                <a:cs typeface="Funnel Sans" pitchFamily="34" charset="-120"/>
              </a:rPr>
              <a:t>개</a:t>
            </a:r>
            <a:r>
              <a:rPr lang="en-US" dirty="0">
                <a:solidFill>
                  <a:srgbClr val="2B3541"/>
                </a:solidFill>
                <a:latin typeface="+mn-ea"/>
                <a:cs typeface="Funnel Sans" pitchFamily="34" charset="-120"/>
              </a:rPr>
              <a:t>어 </a:t>
            </a:r>
            <a:r>
              <a:rPr lang="en-US" dirty="0" err="1">
                <a:solidFill>
                  <a:srgbClr val="2B3541"/>
                </a:solidFill>
                <a:latin typeface="+mn-ea"/>
                <a:cs typeface="Funnel Sans" pitchFamily="34" charset="-120"/>
              </a:rPr>
              <a:t>학습</a:t>
            </a:r>
            <a:endParaRPr lang="en-US" dirty="0">
              <a:solidFill>
                <a:srgbClr val="2B3541"/>
              </a:solidFill>
              <a:latin typeface="+mn-ea"/>
              <a:cs typeface="Funnel Sans" pitchFamily="34" charset="-120"/>
            </a:endParaRPr>
          </a:p>
          <a:p>
            <a:pPr marL="285750" indent="-285750">
              <a:lnSpc>
                <a:spcPts val="3000"/>
              </a:lnSpc>
              <a:buFont typeface="Wingdings" panose="05000000000000000000" pitchFamily="2" charset="2"/>
              <a:buChar char="Ø"/>
            </a:pPr>
            <a:r>
              <a:rPr lang="ko-KR" altLang="ko-KR" dirty="0">
                <a:latin typeface="+mn-ea"/>
              </a:rPr>
              <a:t>단어 전체뿐 아니라 단어 내부의 형태소 정보도 벡터로 학습</a:t>
            </a:r>
            <a:endParaRPr lang="en-US" altLang="ko-KR" dirty="0">
              <a:latin typeface="+mn-ea"/>
            </a:endParaRPr>
          </a:p>
          <a:p>
            <a:pPr marL="285750" indent="-285750">
              <a:lnSpc>
                <a:spcPts val="3000"/>
              </a:lnSpc>
              <a:buFont typeface="Wingdings" panose="05000000000000000000" pitchFamily="2" charset="2"/>
              <a:buChar char="Ø"/>
            </a:pPr>
            <a:r>
              <a:rPr lang="en-US" altLang="ko-KR" dirty="0">
                <a:latin typeface="+mn-ea"/>
              </a:rPr>
              <a:t>Word2Vec</a:t>
            </a:r>
            <a:r>
              <a:rPr lang="ko-KR" altLang="ko-KR" dirty="0">
                <a:latin typeface="+mn-ea"/>
              </a:rPr>
              <a:t>과 마찬가지로</a:t>
            </a:r>
            <a:r>
              <a:rPr lang="en-US" altLang="ko-KR" dirty="0">
                <a:latin typeface="+mn-ea"/>
              </a:rPr>
              <a:t> CBOW </a:t>
            </a:r>
            <a:r>
              <a:rPr lang="ko-KR" altLang="ko-KR" dirty="0">
                <a:latin typeface="+mn-ea"/>
              </a:rPr>
              <a:t>또는</a:t>
            </a:r>
            <a:r>
              <a:rPr lang="en-US" altLang="ko-KR" dirty="0">
                <a:latin typeface="+mn-ea"/>
              </a:rPr>
              <a:t> Skip-Gram </a:t>
            </a:r>
            <a:r>
              <a:rPr lang="ko-KR" altLang="ko-KR" dirty="0">
                <a:latin typeface="+mn-ea"/>
              </a:rPr>
              <a:t>구조를 사용한다</a:t>
            </a:r>
            <a:r>
              <a:rPr lang="en-US" altLang="ko-KR" dirty="0">
                <a:latin typeface="+mn-ea"/>
              </a:rPr>
              <a:t>. </a:t>
            </a:r>
          </a:p>
          <a:p>
            <a:pPr>
              <a:lnSpc>
                <a:spcPts val="3000"/>
              </a:lnSpc>
            </a:pPr>
            <a:r>
              <a:rPr lang="en-US" altLang="ko-KR" dirty="0">
                <a:latin typeface="+mn-ea"/>
              </a:rPr>
              <a:t>   </a:t>
            </a:r>
            <a:r>
              <a:rPr lang="ko-KR" altLang="ko-KR" dirty="0">
                <a:latin typeface="+mn-ea"/>
              </a:rPr>
              <a:t>하지만 입력 단위가 단어가 아닌</a:t>
            </a:r>
            <a:r>
              <a:rPr lang="en-US" altLang="ko-KR" dirty="0">
                <a:latin typeface="+mn-ea"/>
              </a:rPr>
              <a:t> </a:t>
            </a:r>
            <a:r>
              <a:rPr lang="en-US" altLang="ko-KR" dirty="0" err="1">
                <a:latin typeface="+mn-ea"/>
              </a:rPr>
              <a:t>subword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ko-KR" dirty="0">
                <a:latin typeface="+mn-ea"/>
              </a:rPr>
              <a:t>집합</a:t>
            </a:r>
            <a:r>
              <a:rPr lang="en-US" dirty="0">
                <a:solidFill>
                  <a:srgbClr val="2B3541"/>
                </a:solidFill>
                <a:latin typeface="+mn-ea"/>
                <a:cs typeface="Funnel Sans" pitchFamily="34" charset="-120"/>
              </a:rPr>
              <a:t>.</a:t>
            </a:r>
            <a:endParaRPr lang="en-US" dirty="0">
              <a:latin typeface="+mn-ea"/>
            </a:endParaRPr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015369" y="5727616"/>
            <a:ext cx="598408" cy="59840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912981" y="586965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altLang="ko-KR" sz="2200" dirty="0" err="1">
                <a:solidFill>
                  <a:srgbClr val="2B3541"/>
                </a:solidFill>
                <a:latin typeface="+mj-ea"/>
                <a:ea typeface="+mj-ea"/>
                <a:cs typeface="Funnel Display" pitchFamily="34" charset="-120"/>
              </a:rPr>
              <a:t>S</a:t>
            </a:r>
            <a:r>
              <a:rPr lang="en-US" sz="2200" dirty="0" err="1">
                <a:solidFill>
                  <a:srgbClr val="2B3541"/>
                </a:solidFill>
                <a:latin typeface="+mj-ea"/>
                <a:ea typeface="+mj-ea"/>
                <a:cs typeface="Funnel Display" pitchFamily="34" charset="-120"/>
              </a:rPr>
              <a:t>RoBERTa</a:t>
            </a:r>
            <a:endParaRPr lang="en-US" sz="2200" dirty="0">
              <a:latin typeface="+mj-ea"/>
              <a:ea typeface="+mj-ea"/>
            </a:endParaRPr>
          </a:p>
        </p:txBody>
      </p:sp>
      <p:sp>
        <p:nvSpPr>
          <p:cNvPr id="12" name="Text 6"/>
          <p:cNvSpPr/>
          <p:nvPr/>
        </p:nvSpPr>
        <p:spPr>
          <a:xfrm>
            <a:off x="6912981" y="6277270"/>
            <a:ext cx="7277804" cy="1596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Font typeface="Wingdings" panose="05000000000000000000" pitchFamily="2" charset="2"/>
              <a:buChar char="Ø"/>
            </a:pPr>
            <a:r>
              <a:rPr lang="en-US" sz="1850" dirty="0" err="1">
                <a:solidFill>
                  <a:srgbClr val="2B3541"/>
                </a:solidFill>
                <a:latin typeface="+mn-ea"/>
                <a:cs typeface="Funnel Sans" pitchFamily="34" charset="-120"/>
              </a:rPr>
              <a:t>RoBERT</a:t>
            </a:r>
            <a:r>
              <a:rPr lang="ko-KR" altLang="en-US" sz="1850" dirty="0">
                <a:solidFill>
                  <a:srgbClr val="2B3541"/>
                </a:solidFill>
                <a:latin typeface="+mn-ea"/>
                <a:cs typeface="Funnel Sans" pitchFamily="34" charset="-120"/>
              </a:rPr>
              <a:t>기반 </a:t>
            </a:r>
            <a:r>
              <a:rPr lang="en-US" dirty="0">
                <a:solidFill>
                  <a:srgbClr val="2B3541"/>
                </a:solidFill>
                <a:latin typeface="+mn-ea"/>
                <a:cs typeface="Funnel Sans" pitchFamily="34" charset="-120"/>
              </a:rPr>
              <a:t> 문장 임베딩에 특화, 문장 유사도 </a:t>
            </a:r>
            <a:r>
              <a:rPr lang="en-US" dirty="0" err="1">
                <a:solidFill>
                  <a:srgbClr val="2B3541"/>
                </a:solidFill>
                <a:latin typeface="+mn-ea"/>
                <a:cs typeface="Funnel Sans" pitchFamily="34" charset="-120"/>
              </a:rPr>
              <a:t>비교에</a:t>
            </a:r>
            <a:r>
              <a:rPr lang="en-US" dirty="0">
                <a:solidFill>
                  <a:srgbClr val="2B3541"/>
                </a:solidFill>
                <a:latin typeface="+mn-ea"/>
                <a:cs typeface="Funnel Sans" pitchFamily="34" charset="-120"/>
              </a:rPr>
              <a:t> </a:t>
            </a:r>
            <a:r>
              <a:rPr lang="en-US" dirty="0" err="1">
                <a:solidFill>
                  <a:srgbClr val="2B3541"/>
                </a:solidFill>
                <a:latin typeface="+mn-ea"/>
                <a:cs typeface="Funnel Sans" pitchFamily="34" charset="-120"/>
              </a:rPr>
              <a:t>최적화</a:t>
            </a:r>
            <a:endParaRPr lang="en-US" dirty="0">
              <a:solidFill>
                <a:srgbClr val="2B3541"/>
              </a:solidFill>
              <a:latin typeface="+mn-ea"/>
              <a:cs typeface="Funnel Sans" pitchFamily="34" charset="-120"/>
            </a:endParaRPr>
          </a:p>
          <a:p>
            <a:pPr marL="285750" indent="-285750">
              <a:lnSpc>
                <a:spcPts val="3000"/>
              </a:lnSpc>
              <a:buFont typeface="Wingdings" panose="05000000000000000000" pitchFamily="2" charset="2"/>
              <a:buChar char="Ø"/>
            </a:pPr>
            <a:r>
              <a:rPr lang="ko-KR" altLang="ko-KR" dirty="0">
                <a:latin typeface="+mn-ea"/>
              </a:rPr>
              <a:t>두 문장의 </a:t>
            </a:r>
            <a:r>
              <a:rPr lang="ko-KR" altLang="ko-KR" dirty="0" err="1">
                <a:latin typeface="+mn-ea"/>
              </a:rPr>
              <a:t>임베딩</a:t>
            </a:r>
            <a:r>
              <a:rPr lang="ko-KR" altLang="ko-KR" dirty="0">
                <a:latin typeface="+mn-ea"/>
              </a:rPr>
              <a:t> 벡터 간의 거리가 두 문장의 의미적 유사도와 </a:t>
            </a:r>
            <a:endParaRPr lang="en-US" altLang="ko-KR" dirty="0">
              <a:latin typeface="+mn-ea"/>
            </a:endParaRPr>
          </a:p>
          <a:p>
            <a:pPr>
              <a:lnSpc>
                <a:spcPts val="3000"/>
              </a:lnSpc>
            </a:pPr>
            <a:r>
              <a:rPr lang="en-US" altLang="ko-KR" dirty="0">
                <a:latin typeface="+mn-ea"/>
              </a:rPr>
              <a:t>   </a:t>
            </a:r>
            <a:r>
              <a:rPr lang="ko-KR" altLang="ko-KR" dirty="0">
                <a:latin typeface="+mn-ea"/>
              </a:rPr>
              <a:t>일치하도록 모델을 학습</a:t>
            </a:r>
            <a:endParaRPr lang="en-US" altLang="ko-KR" dirty="0">
              <a:latin typeface="+mn-ea"/>
            </a:endParaRPr>
          </a:p>
          <a:p>
            <a:pPr marL="285750" indent="-285750">
              <a:lnSpc>
                <a:spcPts val="3000"/>
              </a:lnSpc>
              <a:buFont typeface="Wingdings" panose="05000000000000000000" pitchFamily="2" charset="2"/>
              <a:buChar char="Ø"/>
            </a:pPr>
            <a:r>
              <a:rPr lang="ko-KR" altLang="ko-KR" dirty="0">
                <a:latin typeface="+mn-ea"/>
              </a:rPr>
              <a:t>비슷한 문장은 사이의 거리를 가깝게</a:t>
            </a:r>
            <a:r>
              <a:rPr lang="en-US" altLang="ko-KR" dirty="0">
                <a:latin typeface="+mn-ea"/>
              </a:rPr>
              <a:t>. </a:t>
            </a:r>
            <a:r>
              <a:rPr lang="ko-KR" altLang="ko-KR" dirty="0">
                <a:latin typeface="+mn-ea"/>
              </a:rPr>
              <a:t>다른 문장 사이의 거리는 멀게</a:t>
            </a:r>
            <a:r>
              <a:rPr lang="en-US" altLang="ko-KR" dirty="0"/>
              <a:t>.</a:t>
            </a:r>
            <a:endParaRPr lang="en-US" sz="1850" dirty="0"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29233" y="471724"/>
            <a:ext cx="3951327" cy="4446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00"/>
              </a:lnSpc>
              <a:buNone/>
            </a:pPr>
            <a:r>
              <a:rPr lang="en-US" sz="4000" dirty="0">
                <a:solidFill>
                  <a:srgbClr val="051D3A"/>
                </a:solidFill>
                <a:latin typeface="+mn-ea"/>
                <a:cs typeface="Funnel Display" pitchFamily="34" charset="-120"/>
              </a:rPr>
              <a:t>신경망 구성 및 학습 데이터</a:t>
            </a:r>
            <a:endParaRPr lang="en-US" sz="4000" dirty="0">
              <a:latin typeface="+mn-ea"/>
            </a:endParaRPr>
          </a:p>
        </p:txBody>
      </p:sp>
      <p:sp>
        <p:nvSpPr>
          <p:cNvPr id="3" name="Text 1"/>
          <p:cNvSpPr/>
          <p:nvPr/>
        </p:nvSpPr>
        <p:spPr>
          <a:xfrm>
            <a:off x="529233" y="1238488"/>
            <a:ext cx="1779032" cy="2222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b="1" dirty="0">
                <a:solidFill>
                  <a:srgbClr val="051D3A"/>
                </a:solidFill>
                <a:latin typeface="+mn-ea"/>
                <a:cs typeface="Funnel Display" pitchFamily="34" charset="-120"/>
              </a:rPr>
              <a:t>데이터셋</a:t>
            </a:r>
            <a:endParaRPr lang="en-US" b="1" dirty="0">
              <a:latin typeface="+mn-ea"/>
            </a:endParaRPr>
          </a:p>
        </p:txBody>
      </p:sp>
      <p:sp>
        <p:nvSpPr>
          <p:cNvPr id="4" name="Text 2"/>
          <p:cNvSpPr/>
          <p:nvPr/>
        </p:nvSpPr>
        <p:spPr>
          <a:xfrm>
            <a:off x="529233" y="1611987"/>
            <a:ext cx="6601539" cy="2419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sz="1500" dirty="0">
                <a:solidFill>
                  <a:srgbClr val="2B3541"/>
                </a:solidFill>
                <a:latin typeface="+mn-ea"/>
                <a:cs typeface="Funnel Sans" pitchFamily="34" charset="-120"/>
              </a:rPr>
              <a:t>중앙일보, 동아일보 등 약 10만 개 뉴스 기사.</a:t>
            </a:r>
            <a:endParaRPr lang="en-US" sz="1500" dirty="0">
              <a:latin typeface="+mn-ea"/>
            </a:endParaRPr>
          </a:p>
        </p:txBody>
      </p:sp>
      <p:sp>
        <p:nvSpPr>
          <p:cNvPr id="5" name="Text 3"/>
          <p:cNvSpPr/>
          <p:nvPr/>
        </p:nvSpPr>
        <p:spPr>
          <a:xfrm>
            <a:off x="529233" y="1906786"/>
            <a:ext cx="6601539" cy="2419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sz="1500" dirty="0">
                <a:solidFill>
                  <a:srgbClr val="2B3541"/>
                </a:solidFill>
                <a:latin typeface="+mn-ea"/>
                <a:cs typeface="Funnel Sans" pitchFamily="34" charset="-120"/>
              </a:rPr>
              <a:t>임무1: 31,000여 개 기사.</a:t>
            </a:r>
            <a:endParaRPr lang="en-US" sz="1500" dirty="0">
              <a:latin typeface="+mn-ea"/>
            </a:endParaRPr>
          </a:p>
        </p:txBody>
      </p:sp>
      <p:sp>
        <p:nvSpPr>
          <p:cNvPr id="6" name="Text 4"/>
          <p:cNvSpPr/>
          <p:nvPr/>
        </p:nvSpPr>
        <p:spPr>
          <a:xfrm>
            <a:off x="529233" y="2201585"/>
            <a:ext cx="6601539" cy="2419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sz="1500" dirty="0">
                <a:solidFill>
                  <a:srgbClr val="2B3541"/>
                </a:solidFill>
                <a:latin typeface="+mn-ea"/>
                <a:cs typeface="Funnel Sans" pitchFamily="34" charset="-120"/>
              </a:rPr>
              <a:t>임무2: 68,000여 개 기사.</a:t>
            </a:r>
            <a:endParaRPr lang="en-US" sz="1500" dirty="0">
              <a:latin typeface="+mn-ea"/>
            </a:endParaRPr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233" y="2613541"/>
            <a:ext cx="6601539" cy="5144335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7507248" y="1238488"/>
            <a:ext cx="1779032" cy="2222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b="1" dirty="0">
                <a:solidFill>
                  <a:srgbClr val="051D3A"/>
                </a:solidFill>
                <a:latin typeface="+mn-ea"/>
                <a:cs typeface="Funnel Display" pitchFamily="34" charset="-120"/>
              </a:rPr>
              <a:t>신경망 구성</a:t>
            </a:r>
            <a:endParaRPr lang="en-US" b="1" dirty="0">
              <a:latin typeface="+mn-ea"/>
            </a:endParaRPr>
          </a:p>
        </p:txBody>
      </p:sp>
      <p:sp>
        <p:nvSpPr>
          <p:cNvPr id="9" name="Text 6"/>
          <p:cNvSpPr/>
          <p:nvPr/>
        </p:nvSpPr>
        <p:spPr>
          <a:xfrm>
            <a:off x="7507248" y="1611987"/>
            <a:ext cx="6601539" cy="2419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Font typeface="Wingdings" panose="05000000000000000000" pitchFamily="2" charset="2"/>
              <a:buChar char="Ø"/>
            </a:pPr>
            <a:r>
              <a:rPr lang="en-US" sz="1500" dirty="0">
                <a:solidFill>
                  <a:srgbClr val="2B3541"/>
                </a:solidFill>
                <a:latin typeface="+mj-ea"/>
                <a:ea typeface="+mj-ea"/>
                <a:cs typeface="Funnel Sans" pitchFamily="34" charset="-120"/>
              </a:rPr>
              <a:t>3가지 모델(Word2Vec, FastText, SRoBERTa)로 학습된 </a:t>
            </a:r>
            <a:r>
              <a:rPr lang="en-US" sz="1500" dirty="0" err="1">
                <a:solidFill>
                  <a:srgbClr val="2B3541"/>
                </a:solidFill>
                <a:latin typeface="+mj-ea"/>
                <a:ea typeface="+mj-ea"/>
                <a:cs typeface="Funnel Sans" pitchFamily="34" charset="-120"/>
              </a:rPr>
              <a:t>벡터</a:t>
            </a:r>
            <a:r>
              <a:rPr lang="en-US" sz="1500" dirty="0">
                <a:solidFill>
                  <a:srgbClr val="2B3541"/>
                </a:solidFill>
                <a:latin typeface="+mj-ea"/>
                <a:ea typeface="+mj-ea"/>
                <a:cs typeface="Funnel Sans" pitchFamily="34" charset="-120"/>
              </a:rPr>
              <a:t> </a:t>
            </a:r>
            <a:r>
              <a:rPr lang="en-US" sz="1500" dirty="0" err="1">
                <a:solidFill>
                  <a:srgbClr val="2B3541"/>
                </a:solidFill>
                <a:latin typeface="+mj-ea"/>
                <a:ea typeface="+mj-ea"/>
                <a:cs typeface="Funnel Sans" pitchFamily="34" charset="-120"/>
              </a:rPr>
              <a:t>사용</a:t>
            </a:r>
            <a:endParaRPr lang="en-US" sz="1500" dirty="0">
              <a:solidFill>
                <a:srgbClr val="2B3541"/>
              </a:solidFill>
              <a:latin typeface="+mj-ea"/>
              <a:ea typeface="+mj-ea"/>
              <a:cs typeface="Funnel Sans" pitchFamily="34" charset="-120"/>
            </a:endParaRPr>
          </a:p>
          <a:p>
            <a:pPr marL="342900" indent="-342900">
              <a:lnSpc>
                <a:spcPts val="1900"/>
              </a:lnSpc>
              <a:buSzPct val="100000"/>
              <a:buFont typeface="Wingdings" panose="05000000000000000000" pitchFamily="2" charset="2"/>
              <a:buChar char="Ø"/>
            </a:pPr>
            <a:r>
              <a:rPr lang="en-US" altLang="ko-KR" sz="1500" dirty="0">
                <a:solidFill>
                  <a:srgbClr val="2B3541"/>
                </a:solidFill>
                <a:latin typeface="+mj-ea"/>
                <a:cs typeface="Funnel Sans" pitchFamily="34" charset="-120"/>
              </a:rPr>
              <a:t>Convolution, Pooling </a:t>
            </a:r>
            <a:r>
              <a:rPr lang="ko-KR" altLang="en-US" sz="1500" dirty="0">
                <a:solidFill>
                  <a:srgbClr val="2B3541"/>
                </a:solidFill>
                <a:latin typeface="+mj-ea"/>
                <a:cs typeface="Funnel Sans" pitchFamily="34" charset="-120"/>
              </a:rPr>
              <a:t>및 </a:t>
            </a:r>
            <a:r>
              <a:rPr lang="en-US" altLang="ko-KR" sz="1500" dirty="0">
                <a:solidFill>
                  <a:srgbClr val="2B3541"/>
                </a:solidFill>
                <a:latin typeface="+mj-ea"/>
                <a:cs typeface="Funnel Sans" pitchFamily="34" charset="-120"/>
              </a:rPr>
              <a:t>FC</a:t>
            </a:r>
            <a:r>
              <a:rPr lang="ko-KR" altLang="en-US" sz="1500" dirty="0">
                <a:solidFill>
                  <a:srgbClr val="2B3541"/>
                </a:solidFill>
                <a:latin typeface="+mj-ea"/>
                <a:cs typeface="Funnel Sans" pitchFamily="34" charset="-120"/>
              </a:rPr>
              <a:t>를 거쳐 분류 진행</a:t>
            </a:r>
            <a:r>
              <a:rPr lang="en-US" altLang="ko-KR" sz="1500" dirty="0">
                <a:solidFill>
                  <a:srgbClr val="2B3541"/>
                </a:solidFill>
                <a:latin typeface="+mj-ea"/>
                <a:cs typeface="Funnel Sans" pitchFamily="34" charset="-120"/>
              </a:rPr>
              <a:t>.</a:t>
            </a:r>
            <a:endParaRPr lang="en-US" altLang="ko-KR" sz="1500" dirty="0">
              <a:latin typeface="+mj-ea"/>
            </a:endParaRPr>
          </a:p>
          <a:p>
            <a:pPr marL="342900" indent="-342900">
              <a:lnSpc>
                <a:spcPts val="1900"/>
              </a:lnSpc>
              <a:buSzPct val="100000"/>
              <a:buFont typeface="Wingdings" panose="05000000000000000000" pitchFamily="2" charset="2"/>
              <a:buChar char="Ø"/>
            </a:pPr>
            <a:r>
              <a:rPr lang="ko-KR" altLang="ko-KR" sz="1500" dirty="0">
                <a:latin typeface="+mj-ea"/>
              </a:rPr>
              <a:t>활성함수는</a:t>
            </a:r>
            <a:r>
              <a:rPr lang="en-US" altLang="ko-KR" sz="1500" dirty="0">
                <a:latin typeface="+mj-ea"/>
              </a:rPr>
              <a:t> </a:t>
            </a:r>
            <a:r>
              <a:rPr lang="en-US" altLang="ko-KR" sz="1500" dirty="0" err="1">
                <a:latin typeface="+mj-ea"/>
              </a:rPr>
              <a:t>Relu</a:t>
            </a:r>
            <a:r>
              <a:rPr lang="en-US" altLang="ko-KR" sz="1500" dirty="0">
                <a:latin typeface="+mj-ea"/>
              </a:rPr>
              <a:t>, </a:t>
            </a:r>
            <a:r>
              <a:rPr lang="ko-KR" altLang="ko-KR" sz="1500" dirty="0">
                <a:latin typeface="+mj-ea"/>
              </a:rPr>
              <a:t>분류를 위한 활성함수는</a:t>
            </a:r>
            <a:r>
              <a:rPr lang="en-US" altLang="ko-KR" sz="1500" dirty="0">
                <a:latin typeface="+mj-ea"/>
              </a:rPr>
              <a:t> </a:t>
            </a:r>
            <a:r>
              <a:rPr lang="en-US" altLang="ko-KR" sz="1500" dirty="0" err="1">
                <a:latin typeface="+mj-ea"/>
              </a:rPr>
              <a:t>Softmax</a:t>
            </a:r>
            <a:r>
              <a:rPr lang="en-US" altLang="ko-KR" sz="1500" dirty="0">
                <a:latin typeface="+mj-ea"/>
              </a:rPr>
              <a:t> </a:t>
            </a:r>
            <a:r>
              <a:rPr lang="ko-KR" altLang="ko-KR" sz="1500" dirty="0">
                <a:latin typeface="+mj-ea"/>
              </a:rPr>
              <a:t>를 사용</a:t>
            </a:r>
            <a:r>
              <a:rPr lang="en-US" sz="1500" dirty="0">
                <a:solidFill>
                  <a:srgbClr val="2B3541"/>
                </a:solidFill>
                <a:latin typeface="+mj-ea"/>
                <a:ea typeface="+mj-ea"/>
                <a:cs typeface="Funnel Sans" pitchFamily="34" charset="-120"/>
              </a:rPr>
              <a:t>.</a:t>
            </a:r>
            <a:endParaRPr lang="en-US" sz="1500" dirty="0">
              <a:latin typeface="+mj-ea"/>
              <a:ea typeface="+mj-ea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A597679-5572-01C1-7430-5928421978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3024" y="2613541"/>
            <a:ext cx="6601539" cy="5144335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883D1A8F-1785-7FB5-0F51-9B5A3C2D0C3D}"/>
              </a:ext>
            </a:extLst>
          </p:cNvPr>
          <p:cNvSpPr/>
          <p:nvPr/>
        </p:nvSpPr>
        <p:spPr>
          <a:xfrm>
            <a:off x="7573024" y="2613541"/>
            <a:ext cx="6601539" cy="5144335"/>
          </a:xfrm>
          <a:prstGeom prst="rect">
            <a:avLst/>
          </a:prstGeom>
          <a:solidFill>
            <a:schemeClr val="accent4">
              <a:lumMod val="40000"/>
              <a:lumOff val="60000"/>
              <a:alpha val="33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32F871-5FE5-E38A-574F-A12742EC6B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5BDCFD78-44D1-2042-09F4-4D5A4FFB7702}"/>
              </a:ext>
            </a:extLst>
          </p:cNvPr>
          <p:cNvSpPr/>
          <p:nvPr/>
        </p:nvSpPr>
        <p:spPr>
          <a:xfrm>
            <a:off x="408980" y="311110"/>
            <a:ext cx="657094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000" dirty="0">
                <a:solidFill>
                  <a:srgbClr val="051D3A"/>
                </a:solidFill>
                <a:latin typeface="+mj-ea"/>
                <a:ea typeface="+mj-ea"/>
                <a:cs typeface="Funnel Display" pitchFamily="34" charset="-120"/>
              </a:rPr>
              <a:t>연구 결과: Word2</a:t>
            </a:r>
            <a:r>
              <a:rPr lang="en-US" altLang="ko-KR" sz="4000" dirty="0">
                <a:solidFill>
                  <a:srgbClr val="051D3A"/>
                </a:solidFill>
                <a:latin typeface="+mj-ea"/>
                <a:ea typeface="+mj-ea"/>
                <a:cs typeface="Funnel Display" pitchFamily="34" charset="-120"/>
              </a:rPr>
              <a:t>V</a:t>
            </a:r>
            <a:r>
              <a:rPr lang="en-US" sz="4000" dirty="0">
                <a:solidFill>
                  <a:srgbClr val="051D3A"/>
                </a:solidFill>
                <a:latin typeface="+mj-ea"/>
                <a:ea typeface="+mj-ea"/>
                <a:cs typeface="Funnel Display" pitchFamily="34" charset="-120"/>
              </a:rPr>
              <a:t>ec 모델</a:t>
            </a:r>
            <a:endParaRPr lang="en-US" sz="4000" dirty="0">
              <a:latin typeface="+mj-ea"/>
              <a:ea typeface="+mj-ea"/>
            </a:endParaRPr>
          </a:p>
        </p:txBody>
      </p:sp>
      <p:sp>
        <p:nvSpPr>
          <p:cNvPr id="4" name="Shape 1">
            <a:extLst>
              <a:ext uri="{FF2B5EF4-FFF2-40B4-BE49-F238E27FC236}">
                <a16:creationId xmlns:a16="http://schemas.microsoft.com/office/drawing/2014/main" id="{C169B2E3-9B71-A9B1-ED15-9966DE9F2FC5}"/>
              </a:ext>
            </a:extLst>
          </p:cNvPr>
          <p:cNvSpPr/>
          <p:nvPr/>
        </p:nvSpPr>
        <p:spPr>
          <a:xfrm>
            <a:off x="408980" y="1112877"/>
            <a:ext cx="30480" cy="4372689"/>
          </a:xfrm>
          <a:prstGeom prst="roundRect">
            <a:avLst>
              <a:gd name="adj" fmla="val 329856"/>
            </a:avLst>
          </a:prstGeom>
          <a:solidFill>
            <a:srgbClr val="D5CDBE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5" name="Shape 2">
            <a:extLst>
              <a:ext uri="{FF2B5EF4-FFF2-40B4-BE49-F238E27FC236}">
                <a16:creationId xmlns:a16="http://schemas.microsoft.com/office/drawing/2014/main" id="{FBB51768-2390-03CA-6FC5-D0ABC5A3B922}"/>
              </a:ext>
            </a:extLst>
          </p:cNvPr>
          <p:cNvSpPr/>
          <p:nvPr/>
        </p:nvSpPr>
        <p:spPr>
          <a:xfrm>
            <a:off x="439460" y="1112877"/>
            <a:ext cx="7468553" cy="2138482"/>
          </a:xfrm>
          <a:prstGeom prst="rect">
            <a:avLst/>
          </a:prstGeom>
          <a:solidFill>
            <a:srgbClr val="FAF5EB"/>
          </a:solidFill>
          <a:ln w="7620">
            <a:solidFill>
              <a:srgbClr val="D5CDBE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E163AA3D-6897-D2B2-E747-1BABEA20E0F9}"/>
              </a:ext>
            </a:extLst>
          </p:cNvPr>
          <p:cNvSpPr/>
          <p:nvPr/>
        </p:nvSpPr>
        <p:spPr>
          <a:xfrm>
            <a:off x="678775" y="135981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b="1" dirty="0">
                <a:solidFill>
                  <a:srgbClr val="2B3541"/>
                </a:solidFill>
                <a:latin typeface="+mn-ea"/>
                <a:cs typeface="Funnel Display" pitchFamily="34" charset="-120"/>
              </a:rPr>
              <a:t>작업 단계</a:t>
            </a:r>
            <a:endParaRPr lang="en-US" sz="2400" b="1" dirty="0">
              <a:latin typeface="+mn-ea"/>
            </a:endParaRPr>
          </a:p>
        </p:txBody>
      </p:sp>
      <p:sp>
        <p:nvSpPr>
          <p:cNvPr id="7" name="Text 4">
            <a:extLst>
              <a:ext uri="{FF2B5EF4-FFF2-40B4-BE49-F238E27FC236}">
                <a16:creationId xmlns:a16="http://schemas.microsoft.com/office/drawing/2014/main" id="{31E4A4E6-5F9C-916A-AA8A-5C92F449E2AC}"/>
              </a:ext>
            </a:extLst>
          </p:cNvPr>
          <p:cNvSpPr/>
          <p:nvPr/>
        </p:nvSpPr>
        <p:spPr>
          <a:xfrm>
            <a:off x="678775" y="1771126"/>
            <a:ext cx="6982301" cy="16340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>
              <a:lnSpc>
                <a:spcPts val="3000"/>
              </a:lnSpc>
              <a:buFont typeface="Wingdings" panose="05000000000000000000" pitchFamily="2" charset="2"/>
              <a:buChar char="Ø"/>
            </a:pPr>
            <a:r>
              <a:rPr lang="en-US" altLang="ko-KR" dirty="0">
                <a:latin typeface="+mn-ea"/>
              </a:rPr>
              <a:t>Embedding Matrix </a:t>
            </a:r>
            <a:r>
              <a:rPr lang="ko-KR" altLang="ko-KR" dirty="0">
                <a:latin typeface="+mn-ea"/>
              </a:rPr>
              <a:t>구성</a:t>
            </a:r>
            <a:r>
              <a:rPr lang="en-US" altLang="ko-KR" dirty="0">
                <a:latin typeface="+mn-ea"/>
              </a:rPr>
              <a:t> : Tokenizer</a:t>
            </a:r>
            <a:r>
              <a:rPr lang="ko-KR" altLang="ko-KR" dirty="0">
                <a:latin typeface="+mn-ea"/>
              </a:rPr>
              <a:t>를 통해 단어 인덱스를 매핑하고</a:t>
            </a:r>
            <a:r>
              <a:rPr lang="en-US" altLang="ko-KR" dirty="0">
                <a:latin typeface="+mn-ea"/>
              </a:rPr>
              <a:t>, Word2Vec </a:t>
            </a:r>
            <a:r>
              <a:rPr lang="ko-KR" altLang="ko-KR" dirty="0" err="1">
                <a:latin typeface="+mn-ea"/>
              </a:rPr>
              <a:t>임베딩을</a:t>
            </a:r>
            <a:r>
              <a:rPr lang="en-US" altLang="ko-KR" dirty="0">
                <a:latin typeface="+mn-ea"/>
              </a:rPr>
              <a:t> </a:t>
            </a:r>
            <a:r>
              <a:rPr lang="en-US" altLang="ko-KR" dirty="0" err="1">
                <a:latin typeface="+mn-ea"/>
              </a:rPr>
              <a:t>numpy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ko-KR" dirty="0">
                <a:latin typeface="+mn-ea"/>
              </a:rPr>
              <a:t>행렬로 변환</a:t>
            </a:r>
            <a:endParaRPr lang="en-US" altLang="ko-KR" dirty="0">
              <a:latin typeface="+mn-ea"/>
            </a:endParaRPr>
          </a:p>
          <a:p>
            <a:pPr marL="285750" indent="-285750">
              <a:lnSpc>
                <a:spcPts val="3000"/>
              </a:lnSpc>
              <a:buFont typeface="Wingdings" panose="05000000000000000000" pitchFamily="2" charset="2"/>
              <a:buChar char="Ø"/>
            </a:pPr>
            <a:r>
              <a:rPr lang="ko-KR" altLang="ko-KR" dirty="0">
                <a:latin typeface="+mn-ea"/>
              </a:rPr>
              <a:t>하이브리드 모델</a:t>
            </a:r>
            <a:r>
              <a:rPr lang="en-US" altLang="ko-KR" dirty="0">
                <a:latin typeface="+mn-ea"/>
              </a:rPr>
              <a:t> (</a:t>
            </a:r>
            <a:r>
              <a:rPr lang="en-US" altLang="ko-KR" dirty="0" err="1">
                <a:latin typeface="+mn-ea"/>
              </a:rPr>
              <a:t>BiLSTM</a:t>
            </a:r>
            <a:r>
              <a:rPr lang="en-US" altLang="ko-KR" dirty="0">
                <a:latin typeface="+mn-ea"/>
              </a:rPr>
              <a:t> + CNN) : </a:t>
            </a:r>
            <a:r>
              <a:rPr lang="ko-KR" altLang="ko-KR" dirty="0">
                <a:latin typeface="+mn-ea"/>
              </a:rPr>
              <a:t>순차적 문맥</a:t>
            </a:r>
            <a:r>
              <a:rPr lang="en-US" altLang="ko-KR" dirty="0">
                <a:latin typeface="+mn-ea"/>
              </a:rPr>
              <a:t>(LSTM)</a:t>
            </a:r>
            <a:r>
              <a:rPr lang="ko-KR" altLang="ko-KR" dirty="0">
                <a:latin typeface="+mn-ea"/>
              </a:rPr>
              <a:t>과 지역적 패턴</a:t>
            </a:r>
            <a:r>
              <a:rPr lang="en-US" altLang="ko-KR" dirty="0">
                <a:latin typeface="+mn-ea"/>
              </a:rPr>
              <a:t>(CNN)</a:t>
            </a:r>
            <a:r>
              <a:rPr lang="ko-KR" altLang="ko-KR" dirty="0">
                <a:latin typeface="+mn-ea"/>
              </a:rPr>
              <a:t>을 동시에 학습하는 구조 구현</a:t>
            </a:r>
          </a:p>
          <a:p>
            <a:pPr>
              <a:lnSpc>
                <a:spcPts val="3000"/>
              </a:lnSpc>
            </a:pPr>
            <a:endParaRPr lang="en-US" sz="1850" dirty="0">
              <a:latin typeface="+mn-ea"/>
            </a:endParaRPr>
          </a:p>
        </p:txBody>
      </p:sp>
      <p:sp>
        <p:nvSpPr>
          <p:cNvPr id="8" name="Shape 5">
            <a:extLst>
              <a:ext uri="{FF2B5EF4-FFF2-40B4-BE49-F238E27FC236}">
                <a16:creationId xmlns:a16="http://schemas.microsoft.com/office/drawing/2014/main" id="{96DF7A60-D5AF-1D7A-9B0E-1F4E5C2D392C}"/>
              </a:ext>
            </a:extLst>
          </p:cNvPr>
          <p:cNvSpPr/>
          <p:nvPr/>
        </p:nvSpPr>
        <p:spPr>
          <a:xfrm>
            <a:off x="439460" y="3391212"/>
            <a:ext cx="7468553" cy="1755458"/>
          </a:xfrm>
          <a:prstGeom prst="rect">
            <a:avLst/>
          </a:prstGeom>
          <a:solidFill>
            <a:srgbClr val="FAF5EB"/>
          </a:solidFill>
          <a:ln w="7620">
            <a:solidFill>
              <a:srgbClr val="D5CDBE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9" name="Text 6">
            <a:extLst>
              <a:ext uri="{FF2B5EF4-FFF2-40B4-BE49-F238E27FC236}">
                <a16:creationId xmlns:a16="http://schemas.microsoft.com/office/drawing/2014/main" id="{464358F3-6474-387B-5AE0-14EBDD91970A}"/>
              </a:ext>
            </a:extLst>
          </p:cNvPr>
          <p:cNvSpPr/>
          <p:nvPr/>
        </p:nvSpPr>
        <p:spPr>
          <a:xfrm>
            <a:off x="678775" y="344564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b="1" dirty="0">
                <a:solidFill>
                  <a:srgbClr val="2B3541"/>
                </a:solidFill>
                <a:latin typeface="+mn-ea"/>
                <a:cs typeface="Funnel Display" pitchFamily="34" charset="-120"/>
              </a:rPr>
              <a:t>주요 설정</a:t>
            </a:r>
            <a:endParaRPr lang="en-US" sz="2400" b="1" dirty="0">
              <a:latin typeface="+mn-ea"/>
            </a:endParaRPr>
          </a:p>
        </p:txBody>
      </p:sp>
      <p:sp>
        <p:nvSpPr>
          <p:cNvPr id="10" name="Text 7">
            <a:extLst>
              <a:ext uri="{FF2B5EF4-FFF2-40B4-BE49-F238E27FC236}">
                <a16:creationId xmlns:a16="http://schemas.microsoft.com/office/drawing/2014/main" id="{7F386BB6-2586-753A-6FC2-B28312623E47}"/>
              </a:ext>
            </a:extLst>
          </p:cNvPr>
          <p:cNvSpPr/>
          <p:nvPr/>
        </p:nvSpPr>
        <p:spPr>
          <a:xfrm>
            <a:off x="678775" y="3856951"/>
            <a:ext cx="6982301" cy="23393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 algn="l">
              <a:lnSpc>
                <a:spcPts val="3000"/>
              </a:lnSpc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2B3541"/>
                </a:solidFill>
                <a:latin typeface="+mn-ea"/>
                <a:cs typeface="Funnel Sans" pitchFamily="34" charset="-120"/>
              </a:rPr>
              <a:t>CNN </a:t>
            </a:r>
            <a:r>
              <a:rPr lang="ko-KR" altLang="en-US" dirty="0">
                <a:solidFill>
                  <a:srgbClr val="2B3541"/>
                </a:solidFill>
                <a:latin typeface="+mn-ea"/>
                <a:cs typeface="Funnel Sans" pitchFamily="34" charset="-120"/>
              </a:rPr>
              <a:t>병렬 구조 </a:t>
            </a:r>
            <a:r>
              <a:rPr lang="en-US" altLang="ko-KR" dirty="0">
                <a:solidFill>
                  <a:srgbClr val="2B3541"/>
                </a:solidFill>
                <a:latin typeface="+mn-ea"/>
                <a:cs typeface="Funnel Sans" pitchFamily="34" charset="-120"/>
              </a:rPr>
              <a:t>: 3.4.5 </a:t>
            </a:r>
            <a:r>
              <a:rPr lang="ko-KR" altLang="en-US" dirty="0">
                <a:solidFill>
                  <a:srgbClr val="2B3541"/>
                </a:solidFill>
                <a:latin typeface="+mn-ea"/>
                <a:cs typeface="Funnel Sans" pitchFamily="34" charset="-120"/>
              </a:rPr>
              <a:t>크기 필터 각각 </a:t>
            </a:r>
            <a:r>
              <a:rPr lang="en-US" altLang="ko-KR" dirty="0">
                <a:solidFill>
                  <a:srgbClr val="2B3541"/>
                </a:solidFill>
                <a:latin typeface="+mn-ea"/>
                <a:cs typeface="Funnel Sans" pitchFamily="34" charset="-120"/>
              </a:rPr>
              <a:t>64</a:t>
            </a:r>
            <a:r>
              <a:rPr lang="ko-KR" altLang="en-US" dirty="0">
                <a:solidFill>
                  <a:srgbClr val="2B3541"/>
                </a:solidFill>
                <a:latin typeface="+mn-ea"/>
                <a:cs typeface="Funnel Sans" pitchFamily="34" charset="-120"/>
              </a:rPr>
              <a:t>개</a:t>
            </a:r>
            <a:endParaRPr lang="en-US" altLang="ko-KR" dirty="0">
              <a:solidFill>
                <a:srgbClr val="2B3541"/>
              </a:solidFill>
              <a:latin typeface="+mn-ea"/>
              <a:cs typeface="Funnel Sans" pitchFamily="34" charset="-120"/>
            </a:endParaRPr>
          </a:p>
          <a:p>
            <a:pPr marL="285750" indent="-285750" algn="l">
              <a:lnSpc>
                <a:spcPts val="3000"/>
              </a:lnSpc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2B3541"/>
                </a:solidFill>
                <a:latin typeface="+mn-ea"/>
              </a:rPr>
              <a:t>Optimizer : Adam(learning rate = 1e-4</a:t>
            </a:r>
          </a:p>
          <a:p>
            <a:pPr marL="285750" indent="-285750">
              <a:lnSpc>
                <a:spcPts val="3000"/>
              </a:lnSpc>
              <a:buFont typeface="Wingdings" panose="05000000000000000000" pitchFamily="2" charset="2"/>
              <a:buChar char="Ø"/>
            </a:pPr>
            <a:r>
              <a:rPr lang="ko-KR" altLang="ko-KR" dirty="0" err="1"/>
              <a:t>임베딩</a:t>
            </a:r>
            <a:r>
              <a:rPr lang="ko-KR" altLang="ko-KR" dirty="0"/>
              <a:t> 차원</a:t>
            </a:r>
            <a:r>
              <a:rPr lang="en-US" altLang="ko-KR" dirty="0"/>
              <a:t> (EMBED_DIM) : 128</a:t>
            </a:r>
          </a:p>
          <a:p>
            <a:pPr marL="285750" indent="-285750">
              <a:lnSpc>
                <a:spcPts val="3000"/>
              </a:lnSpc>
              <a:buFont typeface="Wingdings" panose="05000000000000000000" pitchFamily="2" charset="2"/>
              <a:buChar char="Ø"/>
            </a:pPr>
            <a:r>
              <a:rPr lang="ko-KR" altLang="ko-KR" dirty="0"/>
              <a:t>최대 시퀀스 길이</a:t>
            </a:r>
            <a:r>
              <a:rPr lang="en-US" altLang="ko-KR" dirty="0"/>
              <a:t> (MAXLEN) : 500</a:t>
            </a:r>
          </a:p>
          <a:p>
            <a:pPr marL="285750" indent="-285750">
              <a:lnSpc>
                <a:spcPts val="3000"/>
              </a:lnSpc>
              <a:buFont typeface="Wingdings" panose="05000000000000000000" pitchFamily="2" charset="2"/>
              <a:buChar char="Ø"/>
            </a:pPr>
            <a:r>
              <a:rPr lang="ko-KR" altLang="ko-KR" dirty="0"/>
              <a:t>단어 수 제한</a:t>
            </a:r>
            <a:r>
              <a:rPr lang="en-US" altLang="ko-KR" dirty="0"/>
              <a:t> (NUM_WORDS : 30,000</a:t>
            </a:r>
          </a:p>
          <a:p>
            <a:pPr marL="285750" indent="-285750">
              <a:lnSpc>
                <a:spcPts val="3000"/>
              </a:lnSpc>
              <a:buFont typeface="Wingdings" panose="05000000000000000000" pitchFamily="2" charset="2"/>
              <a:buChar char="Ø"/>
            </a:pPr>
            <a:r>
              <a:rPr lang="en-US" altLang="ko-KR" dirty="0"/>
              <a:t>L2 </a:t>
            </a:r>
            <a:r>
              <a:rPr lang="ko-KR" altLang="en-US" dirty="0"/>
              <a:t>정규화 </a:t>
            </a:r>
            <a:r>
              <a:rPr lang="en-US" altLang="ko-KR" dirty="0"/>
              <a:t>: 0.001</a:t>
            </a:r>
          </a:p>
          <a:p>
            <a:pPr>
              <a:lnSpc>
                <a:spcPts val="3000"/>
              </a:lnSpc>
            </a:pPr>
            <a:endParaRPr lang="en-US" dirty="0">
              <a:latin typeface="+mn-ea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64D329B0-ECBF-D68A-AFBA-DABD8AAD8E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6330" y="381524"/>
            <a:ext cx="9025295" cy="361326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21405404-4F6B-A7C8-EDFF-0D92BC812B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1364" y="4105684"/>
            <a:ext cx="6191083" cy="3613268"/>
          </a:xfrm>
          <a:prstGeom prst="rect">
            <a:avLst/>
          </a:prstGeom>
        </p:spPr>
      </p:pic>
      <p:sp>
        <p:nvSpPr>
          <p:cNvPr id="17" name="Shape 5">
            <a:extLst>
              <a:ext uri="{FF2B5EF4-FFF2-40B4-BE49-F238E27FC236}">
                <a16:creationId xmlns:a16="http://schemas.microsoft.com/office/drawing/2014/main" id="{249163ED-E62A-9A43-7FFD-9D482A56A8D8}"/>
              </a:ext>
            </a:extLst>
          </p:cNvPr>
          <p:cNvSpPr/>
          <p:nvPr/>
        </p:nvSpPr>
        <p:spPr>
          <a:xfrm>
            <a:off x="332811" y="6395110"/>
            <a:ext cx="7468553" cy="1755458"/>
          </a:xfrm>
          <a:prstGeom prst="rect">
            <a:avLst/>
          </a:prstGeom>
          <a:solidFill>
            <a:srgbClr val="FAF5EB"/>
          </a:solidFill>
          <a:ln w="7620">
            <a:solidFill>
              <a:srgbClr val="D5CDBE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8" name="Text 6">
            <a:extLst>
              <a:ext uri="{FF2B5EF4-FFF2-40B4-BE49-F238E27FC236}">
                <a16:creationId xmlns:a16="http://schemas.microsoft.com/office/drawing/2014/main" id="{954D1707-F8DC-0FA4-3BAF-AE8AFC360AD5}"/>
              </a:ext>
            </a:extLst>
          </p:cNvPr>
          <p:cNvSpPr/>
          <p:nvPr/>
        </p:nvSpPr>
        <p:spPr>
          <a:xfrm>
            <a:off x="678775" y="637908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ko-KR" altLang="en-US" sz="2400" dirty="0">
                <a:solidFill>
                  <a:srgbClr val="2B3541"/>
                </a:solidFill>
                <a:latin typeface="+mn-ea"/>
              </a:rPr>
              <a:t>작업 결과</a:t>
            </a:r>
            <a:endParaRPr lang="en-US" sz="2400" dirty="0">
              <a:solidFill>
                <a:srgbClr val="2B3541"/>
              </a:solidFill>
              <a:latin typeface="+mn-ea"/>
            </a:endParaRPr>
          </a:p>
        </p:txBody>
      </p: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5E1FEDB3-C706-720A-7BBF-EE33703974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1493535"/>
              </p:ext>
            </p:extLst>
          </p:nvPr>
        </p:nvGraphicFramePr>
        <p:xfrm>
          <a:off x="994611" y="6843424"/>
          <a:ext cx="6320589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6863">
                  <a:extLst>
                    <a:ext uri="{9D8B030D-6E8A-4147-A177-3AD203B41FA5}">
                      <a16:colId xmlns:a16="http://schemas.microsoft.com/office/drawing/2014/main" val="2916248588"/>
                    </a:ext>
                  </a:extLst>
                </a:gridCol>
                <a:gridCol w="2106863">
                  <a:extLst>
                    <a:ext uri="{9D8B030D-6E8A-4147-A177-3AD203B41FA5}">
                      <a16:colId xmlns:a16="http://schemas.microsoft.com/office/drawing/2014/main" val="972696962"/>
                    </a:ext>
                  </a:extLst>
                </a:gridCol>
                <a:gridCol w="2106863">
                  <a:extLst>
                    <a:ext uri="{9D8B030D-6E8A-4147-A177-3AD203B41FA5}">
                      <a16:colId xmlns:a16="http://schemas.microsoft.com/office/drawing/2014/main" val="377180649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latinLnBrk="1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50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 </a:t>
                      </a:r>
                      <a:endParaRPr lang="ko-KR" sz="15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500" kern="1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Mission1</a:t>
                      </a:r>
                      <a:endParaRPr lang="ko-KR" sz="15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500" kern="1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Mission2</a:t>
                      </a:r>
                      <a:endParaRPr lang="ko-KR" sz="15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99475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50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Accuracy</a:t>
                      </a:r>
                      <a:endParaRPr lang="ko-KR" sz="15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50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0.51</a:t>
                      </a:r>
                      <a:endParaRPr lang="ko-KR" sz="15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500" kern="10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0.61</a:t>
                      </a:r>
                      <a:endParaRPr lang="ko-KR" sz="15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057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500" kern="10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AUROC</a:t>
                      </a:r>
                      <a:endParaRPr lang="ko-KR" sz="15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50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0.50</a:t>
                      </a:r>
                      <a:endParaRPr lang="ko-KR" sz="15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50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0.68</a:t>
                      </a:r>
                      <a:endParaRPr lang="ko-KR" sz="15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49363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735381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0DEDAC-164E-273F-BF91-519FA72C4F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02D23868-FD6D-6A6D-562B-B3AE36291B97}"/>
              </a:ext>
            </a:extLst>
          </p:cNvPr>
          <p:cNvSpPr/>
          <p:nvPr/>
        </p:nvSpPr>
        <p:spPr>
          <a:xfrm>
            <a:off x="408980" y="311110"/>
            <a:ext cx="657094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000" dirty="0">
                <a:solidFill>
                  <a:srgbClr val="051D3A"/>
                </a:solidFill>
                <a:latin typeface="+mj-ea"/>
                <a:ea typeface="+mj-ea"/>
                <a:cs typeface="Funnel Display" pitchFamily="34" charset="-120"/>
              </a:rPr>
              <a:t>연구 결과: </a:t>
            </a:r>
            <a:r>
              <a:rPr lang="en-US" sz="4000" dirty="0" err="1">
                <a:solidFill>
                  <a:srgbClr val="051D3A"/>
                </a:solidFill>
                <a:latin typeface="+mj-ea"/>
                <a:ea typeface="+mj-ea"/>
                <a:cs typeface="Funnel Display" pitchFamily="34" charset="-120"/>
              </a:rPr>
              <a:t>Fast</a:t>
            </a:r>
            <a:r>
              <a:rPr lang="en-US" altLang="ko-KR" sz="4000" dirty="0" err="1">
                <a:solidFill>
                  <a:srgbClr val="051D3A"/>
                </a:solidFill>
                <a:latin typeface="+mj-ea"/>
                <a:ea typeface="+mj-ea"/>
                <a:cs typeface="Funnel Display" pitchFamily="34" charset="-120"/>
              </a:rPr>
              <a:t>T</a:t>
            </a:r>
            <a:r>
              <a:rPr lang="en-US" sz="4000" dirty="0" err="1">
                <a:solidFill>
                  <a:srgbClr val="051D3A"/>
                </a:solidFill>
                <a:latin typeface="+mj-ea"/>
                <a:ea typeface="+mj-ea"/>
                <a:cs typeface="Funnel Display" pitchFamily="34" charset="-120"/>
              </a:rPr>
              <a:t>ext</a:t>
            </a:r>
            <a:r>
              <a:rPr lang="en-US" sz="4000" dirty="0">
                <a:solidFill>
                  <a:srgbClr val="051D3A"/>
                </a:solidFill>
                <a:latin typeface="+mj-ea"/>
                <a:ea typeface="+mj-ea"/>
                <a:cs typeface="Funnel Display" pitchFamily="34" charset="-120"/>
              </a:rPr>
              <a:t> 모델</a:t>
            </a:r>
            <a:endParaRPr lang="en-US" sz="4000" dirty="0">
              <a:latin typeface="+mj-ea"/>
              <a:ea typeface="+mj-ea"/>
            </a:endParaRPr>
          </a:p>
        </p:txBody>
      </p:sp>
      <p:sp>
        <p:nvSpPr>
          <p:cNvPr id="4" name="Shape 1">
            <a:extLst>
              <a:ext uri="{FF2B5EF4-FFF2-40B4-BE49-F238E27FC236}">
                <a16:creationId xmlns:a16="http://schemas.microsoft.com/office/drawing/2014/main" id="{BDA7BD0B-49A7-B23B-9298-8A4310BC11AE}"/>
              </a:ext>
            </a:extLst>
          </p:cNvPr>
          <p:cNvSpPr/>
          <p:nvPr/>
        </p:nvSpPr>
        <p:spPr>
          <a:xfrm>
            <a:off x="408980" y="1112877"/>
            <a:ext cx="30480" cy="4372689"/>
          </a:xfrm>
          <a:prstGeom prst="roundRect">
            <a:avLst>
              <a:gd name="adj" fmla="val 329856"/>
            </a:avLst>
          </a:prstGeom>
          <a:solidFill>
            <a:srgbClr val="D5CDBE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5" name="Shape 2">
            <a:extLst>
              <a:ext uri="{FF2B5EF4-FFF2-40B4-BE49-F238E27FC236}">
                <a16:creationId xmlns:a16="http://schemas.microsoft.com/office/drawing/2014/main" id="{62BF0A52-2CE4-D9CF-7F3A-056CBC2C66EE}"/>
              </a:ext>
            </a:extLst>
          </p:cNvPr>
          <p:cNvSpPr/>
          <p:nvPr/>
        </p:nvSpPr>
        <p:spPr>
          <a:xfrm>
            <a:off x="439460" y="1112877"/>
            <a:ext cx="7468553" cy="2138482"/>
          </a:xfrm>
          <a:prstGeom prst="rect">
            <a:avLst/>
          </a:prstGeom>
          <a:solidFill>
            <a:srgbClr val="FAF5EB"/>
          </a:solidFill>
          <a:ln w="7620">
            <a:solidFill>
              <a:srgbClr val="D5CDBE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47BFBA03-814F-EE98-06CB-5DA8287863BF}"/>
              </a:ext>
            </a:extLst>
          </p:cNvPr>
          <p:cNvSpPr/>
          <p:nvPr/>
        </p:nvSpPr>
        <p:spPr>
          <a:xfrm>
            <a:off x="678775" y="135981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b="1" dirty="0">
                <a:solidFill>
                  <a:srgbClr val="2B3541"/>
                </a:solidFill>
                <a:latin typeface="+mn-ea"/>
                <a:cs typeface="Funnel Display" pitchFamily="34" charset="-120"/>
              </a:rPr>
              <a:t>작업 단계</a:t>
            </a:r>
            <a:endParaRPr lang="en-US" sz="2400" b="1" dirty="0">
              <a:latin typeface="+mn-ea"/>
            </a:endParaRPr>
          </a:p>
        </p:txBody>
      </p:sp>
      <p:sp>
        <p:nvSpPr>
          <p:cNvPr id="7" name="Text 4">
            <a:extLst>
              <a:ext uri="{FF2B5EF4-FFF2-40B4-BE49-F238E27FC236}">
                <a16:creationId xmlns:a16="http://schemas.microsoft.com/office/drawing/2014/main" id="{86F142CB-E9AE-539D-34C8-4CFDB1250A48}"/>
              </a:ext>
            </a:extLst>
          </p:cNvPr>
          <p:cNvSpPr/>
          <p:nvPr/>
        </p:nvSpPr>
        <p:spPr>
          <a:xfrm>
            <a:off x="678775" y="1727014"/>
            <a:ext cx="6982301" cy="16429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>
              <a:lnSpc>
                <a:spcPts val="3000"/>
              </a:lnSpc>
              <a:buFont typeface="Wingdings" panose="05000000000000000000" pitchFamily="2" charset="2"/>
              <a:buChar char="Ø"/>
            </a:pPr>
            <a:r>
              <a:rPr lang="en-US" altLang="ko-KR" dirty="0"/>
              <a:t>news</a:t>
            </a:r>
            <a:r>
              <a:rPr lang="ko-KR" altLang="ko-KR" dirty="0"/>
              <a:t>의</a:t>
            </a:r>
            <a:r>
              <a:rPr lang="en-US" altLang="ko-KR" dirty="0"/>
              <a:t> 'title'</a:t>
            </a:r>
            <a:r>
              <a:rPr lang="ko-KR" altLang="ko-KR" dirty="0"/>
              <a:t>과</a:t>
            </a:r>
            <a:r>
              <a:rPr lang="en-US" altLang="ko-KR" dirty="0"/>
              <a:t> 'content'</a:t>
            </a:r>
            <a:r>
              <a:rPr lang="ko-KR" altLang="ko-KR" dirty="0"/>
              <a:t>를 결합한 문장을</a:t>
            </a:r>
            <a:r>
              <a:rPr lang="en-US" altLang="ko-KR" dirty="0"/>
              <a:t> token</a:t>
            </a:r>
            <a:r>
              <a:rPr lang="ko-KR" altLang="ko-KR" dirty="0"/>
              <a:t>화하여</a:t>
            </a:r>
            <a:r>
              <a:rPr lang="en-US" altLang="ko-KR" dirty="0"/>
              <a:t> </a:t>
            </a:r>
            <a:r>
              <a:rPr lang="en-US" altLang="ko-KR" dirty="0" err="1"/>
              <a:t>FastText</a:t>
            </a:r>
            <a:r>
              <a:rPr lang="en-US" altLang="ko-KR" dirty="0"/>
              <a:t> </a:t>
            </a:r>
            <a:r>
              <a:rPr lang="ko-KR" altLang="ko-KR" dirty="0"/>
              <a:t>학습용</a:t>
            </a:r>
            <a:r>
              <a:rPr lang="en-US" altLang="ko-KR" dirty="0"/>
              <a:t> corpus</a:t>
            </a:r>
            <a:r>
              <a:rPr lang="ko-KR" altLang="ko-KR" dirty="0"/>
              <a:t>를 구축함</a:t>
            </a:r>
            <a:endParaRPr lang="en-US" altLang="ko-KR" dirty="0"/>
          </a:p>
          <a:p>
            <a:pPr marL="285750" indent="-285750">
              <a:lnSpc>
                <a:spcPts val="3000"/>
              </a:lnSpc>
              <a:buFont typeface="Wingdings" panose="05000000000000000000" pitchFamily="2" charset="2"/>
              <a:buChar char="Ø"/>
            </a:pPr>
            <a:r>
              <a:rPr lang="ko-KR" altLang="ko-KR" dirty="0" err="1">
                <a:latin typeface="+mn-ea"/>
              </a:rPr>
              <a:t>하이브리드모델</a:t>
            </a:r>
            <a:r>
              <a:rPr lang="en-US" altLang="ko-KR" dirty="0">
                <a:latin typeface="+mn-ea"/>
              </a:rPr>
              <a:t> (</a:t>
            </a:r>
            <a:r>
              <a:rPr lang="en-US" altLang="ko-KR" b="1" dirty="0" err="1"/>
              <a:t>TextCNN</a:t>
            </a:r>
            <a:r>
              <a:rPr lang="en-US" altLang="ko-KR" b="1" dirty="0"/>
              <a:t> + Cosine Feature</a:t>
            </a:r>
            <a:r>
              <a:rPr lang="en-US" altLang="ko-KR" dirty="0">
                <a:latin typeface="+mn-ea"/>
              </a:rPr>
              <a:t>) : </a:t>
            </a:r>
            <a:r>
              <a:rPr lang="en-US" altLang="ko-KR" dirty="0" err="1"/>
              <a:t>FastText</a:t>
            </a:r>
            <a:r>
              <a:rPr lang="en-US" altLang="ko-KR" dirty="0"/>
              <a:t> Embedding</a:t>
            </a:r>
            <a:r>
              <a:rPr lang="ko-KR" altLang="ko-KR" dirty="0"/>
              <a:t>을 입력 받아</a:t>
            </a:r>
            <a:r>
              <a:rPr lang="en-US" altLang="ko-KR" dirty="0"/>
              <a:t> CNN</a:t>
            </a:r>
            <a:r>
              <a:rPr lang="ko-KR" altLang="ko-KR" dirty="0"/>
              <a:t>을 통해 문맥적</a:t>
            </a:r>
            <a:r>
              <a:rPr lang="en-US" altLang="ko-KR" dirty="0"/>
              <a:t> pattern</a:t>
            </a:r>
            <a:r>
              <a:rPr lang="ko-KR" altLang="ko-KR" dirty="0"/>
              <a:t>을 추출</a:t>
            </a:r>
            <a:endParaRPr lang="ko-KR" altLang="ko-KR" dirty="0">
              <a:latin typeface="+mn-ea"/>
            </a:endParaRPr>
          </a:p>
          <a:p>
            <a:pPr>
              <a:lnSpc>
                <a:spcPts val="3000"/>
              </a:lnSpc>
            </a:pPr>
            <a:endParaRPr lang="en-US" sz="1850" dirty="0">
              <a:latin typeface="+mn-ea"/>
            </a:endParaRPr>
          </a:p>
        </p:txBody>
      </p:sp>
      <p:sp>
        <p:nvSpPr>
          <p:cNvPr id="8" name="Shape 5">
            <a:extLst>
              <a:ext uri="{FF2B5EF4-FFF2-40B4-BE49-F238E27FC236}">
                <a16:creationId xmlns:a16="http://schemas.microsoft.com/office/drawing/2014/main" id="{AF53562E-D40D-6780-96DD-1C791FE1EFEF}"/>
              </a:ext>
            </a:extLst>
          </p:cNvPr>
          <p:cNvSpPr/>
          <p:nvPr/>
        </p:nvSpPr>
        <p:spPr>
          <a:xfrm>
            <a:off x="439460" y="3234812"/>
            <a:ext cx="7468553" cy="1755458"/>
          </a:xfrm>
          <a:prstGeom prst="rect">
            <a:avLst/>
          </a:prstGeom>
          <a:solidFill>
            <a:srgbClr val="FAF5EB"/>
          </a:solidFill>
          <a:ln w="7620">
            <a:solidFill>
              <a:srgbClr val="D5CDBE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9" name="Text 6">
            <a:extLst>
              <a:ext uri="{FF2B5EF4-FFF2-40B4-BE49-F238E27FC236}">
                <a16:creationId xmlns:a16="http://schemas.microsoft.com/office/drawing/2014/main" id="{DF7DC54B-29EC-4E51-055C-56A66FDAB3C4}"/>
              </a:ext>
            </a:extLst>
          </p:cNvPr>
          <p:cNvSpPr/>
          <p:nvPr/>
        </p:nvSpPr>
        <p:spPr>
          <a:xfrm>
            <a:off x="678775" y="348174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b="1" dirty="0">
                <a:solidFill>
                  <a:srgbClr val="2B3541"/>
                </a:solidFill>
                <a:latin typeface="+mn-ea"/>
                <a:cs typeface="Funnel Display" pitchFamily="34" charset="-120"/>
              </a:rPr>
              <a:t>주요 설정</a:t>
            </a:r>
            <a:endParaRPr lang="en-US" sz="2400" b="1" dirty="0">
              <a:latin typeface="+mn-ea"/>
            </a:endParaRPr>
          </a:p>
        </p:txBody>
      </p:sp>
      <p:sp>
        <p:nvSpPr>
          <p:cNvPr id="10" name="Text 7">
            <a:extLst>
              <a:ext uri="{FF2B5EF4-FFF2-40B4-BE49-F238E27FC236}">
                <a16:creationId xmlns:a16="http://schemas.microsoft.com/office/drawing/2014/main" id="{264FC6AB-3A5D-DAFA-6104-E4D1208C0794}"/>
              </a:ext>
            </a:extLst>
          </p:cNvPr>
          <p:cNvSpPr/>
          <p:nvPr/>
        </p:nvSpPr>
        <p:spPr>
          <a:xfrm>
            <a:off x="678775" y="3977285"/>
            <a:ext cx="6982301" cy="19108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 algn="l">
              <a:lnSpc>
                <a:spcPts val="3000"/>
              </a:lnSpc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2B3541"/>
                </a:solidFill>
                <a:latin typeface="+mn-ea"/>
                <a:cs typeface="Funnel Sans" pitchFamily="34" charset="-120"/>
              </a:rPr>
              <a:t>CNN </a:t>
            </a:r>
            <a:r>
              <a:rPr lang="ko-KR" altLang="en-US" dirty="0">
                <a:solidFill>
                  <a:srgbClr val="2B3541"/>
                </a:solidFill>
                <a:latin typeface="+mn-ea"/>
                <a:cs typeface="Funnel Sans" pitchFamily="34" charset="-120"/>
              </a:rPr>
              <a:t>병렬 구조 </a:t>
            </a:r>
            <a:r>
              <a:rPr lang="en-US" altLang="ko-KR" dirty="0">
                <a:solidFill>
                  <a:srgbClr val="2B3541"/>
                </a:solidFill>
                <a:latin typeface="+mn-ea"/>
                <a:cs typeface="Funnel Sans" pitchFamily="34" charset="-120"/>
              </a:rPr>
              <a:t>: 3.4.5 </a:t>
            </a:r>
            <a:r>
              <a:rPr lang="ko-KR" altLang="en-US" dirty="0">
                <a:solidFill>
                  <a:srgbClr val="2B3541"/>
                </a:solidFill>
                <a:latin typeface="+mn-ea"/>
                <a:cs typeface="Funnel Sans" pitchFamily="34" charset="-120"/>
              </a:rPr>
              <a:t>크기 필터 각각 </a:t>
            </a:r>
            <a:r>
              <a:rPr lang="en-US" altLang="ko-KR" dirty="0">
                <a:solidFill>
                  <a:srgbClr val="2B3541"/>
                </a:solidFill>
                <a:latin typeface="+mn-ea"/>
                <a:cs typeface="Funnel Sans" pitchFamily="34" charset="-120"/>
              </a:rPr>
              <a:t>128</a:t>
            </a:r>
            <a:r>
              <a:rPr lang="ko-KR" altLang="en-US" dirty="0">
                <a:solidFill>
                  <a:srgbClr val="2B3541"/>
                </a:solidFill>
                <a:latin typeface="+mn-ea"/>
                <a:cs typeface="Funnel Sans" pitchFamily="34" charset="-120"/>
              </a:rPr>
              <a:t>개</a:t>
            </a:r>
            <a:endParaRPr lang="en-US" altLang="ko-KR" dirty="0">
              <a:solidFill>
                <a:srgbClr val="2B3541"/>
              </a:solidFill>
              <a:latin typeface="+mn-ea"/>
              <a:cs typeface="Funnel Sans" pitchFamily="34" charset="-120"/>
            </a:endParaRPr>
          </a:p>
          <a:p>
            <a:pPr marL="285750" indent="-285750" algn="l">
              <a:lnSpc>
                <a:spcPts val="3000"/>
              </a:lnSpc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2B3541"/>
                </a:solidFill>
                <a:latin typeface="+mn-ea"/>
              </a:rPr>
              <a:t>Optimizer : Adam(learning rate = 1e-3</a:t>
            </a:r>
          </a:p>
          <a:p>
            <a:pPr marL="285750" indent="-285750">
              <a:lnSpc>
                <a:spcPts val="3000"/>
              </a:lnSpc>
              <a:buFont typeface="Wingdings" panose="05000000000000000000" pitchFamily="2" charset="2"/>
              <a:buChar char="Ø"/>
            </a:pPr>
            <a:r>
              <a:rPr lang="en-US" altLang="ko-KR" dirty="0"/>
              <a:t>Embedding </a:t>
            </a:r>
            <a:r>
              <a:rPr lang="ko-KR" altLang="ko-KR" dirty="0"/>
              <a:t>가중치</a:t>
            </a:r>
            <a:r>
              <a:rPr lang="en-US" altLang="ko-KR" dirty="0"/>
              <a:t>(</a:t>
            </a:r>
            <a:r>
              <a:rPr lang="en-US" altLang="ko-KR" dirty="0" err="1"/>
              <a:t>vector_dim</a:t>
            </a:r>
            <a:r>
              <a:rPr lang="en-US" altLang="ko-KR" dirty="0"/>
              <a:t>) = 100</a:t>
            </a:r>
          </a:p>
          <a:p>
            <a:pPr marL="285750" indent="-285750">
              <a:lnSpc>
                <a:spcPts val="3000"/>
              </a:lnSpc>
              <a:buFont typeface="Wingdings" panose="05000000000000000000" pitchFamily="2" charset="2"/>
              <a:buChar char="Ø"/>
            </a:pPr>
            <a:r>
              <a:rPr lang="en-US" altLang="ko-KR" dirty="0"/>
              <a:t>&lt;pad&gt; Index(0) </a:t>
            </a:r>
            <a:r>
              <a:rPr lang="ko-KR" altLang="ko-KR" dirty="0"/>
              <a:t>고정 및</a:t>
            </a:r>
            <a:r>
              <a:rPr lang="en-US" altLang="ko-KR" dirty="0"/>
              <a:t> gradient </a:t>
            </a:r>
            <a:r>
              <a:rPr lang="ko-KR" altLang="ko-KR" dirty="0" err="1"/>
              <a:t>미갱신</a:t>
            </a:r>
            <a:endParaRPr lang="en-US" altLang="ko-KR" dirty="0"/>
          </a:p>
          <a:p>
            <a:pPr marL="285750" indent="-285750">
              <a:lnSpc>
                <a:spcPts val="3000"/>
              </a:lnSpc>
              <a:buFont typeface="Wingdings" panose="05000000000000000000" pitchFamily="2" charset="2"/>
              <a:buChar char="Ø"/>
            </a:pPr>
            <a:r>
              <a:rPr lang="ko-KR" altLang="en-US" dirty="0" err="1"/>
              <a:t>드롭아읏</a:t>
            </a:r>
            <a:r>
              <a:rPr lang="ko-KR" altLang="en-US" dirty="0"/>
              <a:t> 비율 </a:t>
            </a:r>
            <a:r>
              <a:rPr lang="en-US" altLang="ko-KR" dirty="0"/>
              <a:t>: 0.5</a:t>
            </a:r>
          </a:p>
          <a:p>
            <a:pPr>
              <a:lnSpc>
                <a:spcPts val="3000"/>
              </a:lnSpc>
            </a:pPr>
            <a:endParaRPr lang="en-US" dirty="0">
              <a:latin typeface="+mn-ea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17172775-28C3-1EA3-6164-8B4DA3CC91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8094" y="548560"/>
            <a:ext cx="6483326" cy="344338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7E91DFF4-C23B-9E14-59E3-FC5A1BC1D1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1253" y="4150354"/>
            <a:ext cx="6496167" cy="3790488"/>
          </a:xfrm>
          <a:prstGeom prst="rect">
            <a:avLst/>
          </a:prstGeom>
        </p:spPr>
      </p:pic>
      <p:sp>
        <p:nvSpPr>
          <p:cNvPr id="18" name="Shape 5">
            <a:extLst>
              <a:ext uri="{FF2B5EF4-FFF2-40B4-BE49-F238E27FC236}">
                <a16:creationId xmlns:a16="http://schemas.microsoft.com/office/drawing/2014/main" id="{FC218013-D1B5-FF44-C84F-EC012C2FFD27}"/>
              </a:ext>
            </a:extLst>
          </p:cNvPr>
          <p:cNvSpPr/>
          <p:nvPr/>
        </p:nvSpPr>
        <p:spPr>
          <a:xfrm>
            <a:off x="332811" y="6058228"/>
            <a:ext cx="7468553" cy="1755458"/>
          </a:xfrm>
          <a:prstGeom prst="rect">
            <a:avLst/>
          </a:prstGeom>
          <a:solidFill>
            <a:srgbClr val="FAF5EB"/>
          </a:solidFill>
          <a:ln w="7620">
            <a:solidFill>
              <a:srgbClr val="D5CDBE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9" name="Text 6">
            <a:extLst>
              <a:ext uri="{FF2B5EF4-FFF2-40B4-BE49-F238E27FC236}">
                <a16:creationId xmlns:a16="http://schemas.microsoft.com/office/drawing/2014/main" id="{B66F0D2E-3E1A-96A2-224F-5ACBC2A3290B}"/>
              </a:ext>
            </a:extLst>
          </p:cNvPr>
          <p:cNvSpPr/>
          <p:nvPr/>
        </p:nvSpPr>
        <p:spPr>
          <a:xfrm>
            <a:off x="678775" y="604220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ko-KR" altLang="en-US" sz="2400" dirty="0">
                <a:solidFill>
                  <a:srgbClr val="2B3541"/>
                </a:solidFill>
                <a:latin typeface="+mn-ea"/>
              </a:rPr>
              <a:t>작업 결과</a:t>
            </a:r>
            <a:endParaRPr lang="en-US" sz="2400" dirty="0">
              <a:solidFill>
                <a:srgbClr val="2B3541"/>
              </a:solidFill>
              <a:latin typeface="+mn-ea"/>
            </a:endParaRP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B109C7DB-A5BC-19F7-909B-071A8B9CA6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2361032"/>
              </p:ext>
            </p:extLst>
          </p:nvPr>
        </p:nvGraphicFramePr>
        <p:xfrm>
          <a:off x="994611" y="6506542"/>
          <a:ext cx="6320589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6863">
                  <a:extLst>
                    <a:ext uri="{9D8B030D-6E8A-4147-A177-3AD203B41FA5}">
                      <a16:colId xmlns:a16="http://schemas.microsoft.com/office/drawing/2014/main" val="2916248588"/>
                    </a:ext>
                  </a:extLst>
                </a:gridCol>
                <a:gridCol w="2106863">
                  <a:extLst>
                    <a:ext uri="{9D8B030D-6E8A-4147-A177-3AD203B41FA5}">
                      <a16:colId xmlns:a16="http://schemas.microsoft.com/office/drawing/2014/main" val="972696962"/>
                    </a:ext>
                  </a:extLst>
                </a:gridCol>
                <a:gridCol w="2106863">
                  <a:extLst>
                    <a:ext uri="{9D8B030D-6E8A-4147-A177-3AD203B41FA5}">
                      <a16:colId xmlns:a16="http://schemas.microsoft.com/office/drawing/2014/main" val="377180649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latinLnBrk="1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50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 </a:t>
                      </a:r>
                      <a:endParaRPr lang="ko-KR" sz="15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500" kern="1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Mission1</a:t>
                      </a:r>
                      <a:endParaRPr lang="ko-KR" sz="15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500" kern="1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Mission2</a:t>
                      </a:r>
                      <a:endParaRPr lang="ko-KR" sz="15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99475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500" kern="10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Accuracy</a:t>
                      </a:r>
                      <a:endParaRPr lang="ko-KR" sz="15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50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0.47</a:t>
                      </a:r>
                      <a:endParaRPr lang="ko-KR" sz="15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endParaRPr lang="ko-KR" sz="15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057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500" kern="10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AUROC</a:t>
                      </a:r>
                      <a:endParaRPr lang="ko-KR" sz="15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50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0.46</a:t>
                      </a:r>
                      <a:endParaRPr lang="ko-KR" sz="15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endParaRPr lang="ko-KR" sz="15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49363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843868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40AF7B-C584-85A1-931C-933BFEF034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88761FBE-A51E-88BD-9F3A-873EFCC59DE0}"/>
              </a:ext>
            </a:extLst>
          </p:cNvPr>
          <p:cNvSpPr/>
          <p:nvPr/>
        </p:nvSpPr>
        <p:spPr>
          <a:xfrm>
            <a:off x="408980" y="311110"/>
            <a:ext cx="657094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000" dirty="0">
                <a:solidFill>
                  <a:srgbClr val="051D3A"/>
                </a:solidFill>
                <a:latin typeface="+mj-ea"/>
                <a:ea typeface="+mj-ea"/>
                <a:cs typeface="Funnel Display" pitchFamily="34" charset="-120"/>
              </a:rPr>
              <a:t>연구 결과: </a:t>
            </a:r>
            <a:r>
              <a:rPr lang="en-US" altLang="ko-KR" sz="4000" dirty="0" err="1">
                <a:solidFill>
                  <a:srgbClr val="051D3A"/>
                </a:solidFill>
                <a:latin typeface="+mj-ea"/>
                <a:ea typeface="+mj-ea"/>
                <a:cs typeface="Funnel Display" pitchFamily="34" charset="-120"/>
              </a:rPr>
              <a:t>S</a:t>
            </a:r>
            <a:r>
              <a:rPr lang="en-US" sz="4000" dirty="0" err="1">
                <a:solidFill>
                  <a:srgbClr val="051D3A"/>
                </a:solidFill>
                <a:latin typeface="+mj-ea"/>
                <a:ea typeface="+mj-ea"/>
                <a:cs typeface="Funnel Display" pitchFamily="34" charset="-120"/>
              </a:rPr>
              <a:t>RoBERTa</a:t>
            </a:r>
            <a:r>
              <a:rPr lang="en-US" sz="4000" dirty="0">
                <a:solidFill>
                  <a:srgbClr val="051D3A"/>
                </a:solidFill>
                <a:latin typeface="+mj-ea"/>
                <a:ea typeface="+mj-ea"/>
                <a:cs typeface="Funnel Display" pitchFamily="34" charset="-120"/>
              </a:rPr>
              <a:t> 모델</a:t>
            </a:r>
            <a:endParaRPr lang="en-US" sz="4000" dirty="0">
              <a:latin typeface="+mj-ea"/>
              <a:ea typeface="+mj-ea"/>
            </a:endParaRPr>
          </a:p>
        </p:txBody>
      </p:sp>
      <p:sp>
        <p:nvSpPr>
          <p:cNvPr id="2" name="Shape 1">
            <a:extLst>
              <a:ext uri="{FF2B5EF4-FFF2-40B4-BE49-F238E27FC236}">
                <a16:creationId xmlns:a16="http://schemas.microsoft.com/office/drawing/2014/main" id="{763856CA-4DE6-D4C7-6F6B-E053FE7817FA}"/>
              </a:ext>
            </a:extLst>
          </p:cNvPr>
          <p:cNvSpPr/>
          <p:nvPr/>
        </p:nvSpPr>
        <p:spPr>
          <a:xfrm>
            <a:off x="408980" y="1112877"/>
            <a:ext cx="30480" cy="4372689"/>
          </a:xfrm>
          <a:prstGeom prst="roundRect">
            <a:avLst>
              <a:gd name="adj" fmla="val 329856"/>
            </a:avLst>
          </a:prstGeom>
          <a:solidFill>
            <a:srgbClr val="D5CDBE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1" name="Shape 2">
            <a:extLst>
              <a:ext uri="{FF2B5EF4-FFF2-40B4-BE49-F238E27FC236}">
                <a16:creationId xmlns:a16="http://schemas.microsoft.com/office/drawing/2014/main" id="{948BF69F-7DE3-6321-952E-25E252095ADC}"/>
              </a:ext>
            </a:extLst>
          </p:cNvPr>
          <p:cNvSpPr/>
          <p:nvPr/>
        </p:nvSpPr>
        <p:spPr>
          <a:xfrm>
            <a:off x="439460" y="1112877"/>
            <a:ext cx="7468553" cy="2138482"/>
          </a:xfrm>
          <a:prstGeom prst="rect">
            <a:avLst/>
          </a:prstGeom>
          <a:solidFill>
            <a:srgbClr val="FAF5EB"/>
          </a:solidFill>
          <a:ln w="7620">
            <a:solidFill>
              <a:srgbClr val="D5CDBE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2" name="Text 3">
            <a:extLst>
              <a:ext uri="{FF2B5EF4-FFF2-40B4-BE49-F238E27FC236}">
                <a16:creationId xmlns:a16="http://schemas.microsoft.com/office/drawing/2014/main" id="{76E93353-5FB3-6352-E1CB-9C6B1E5EE6ED}"/>
              </a:ext>
            </a:extLst>
          </p:cNvPr>
          <p:cNvSpPr/>
          <p:nvPr/>
        </p:nvSpPr>
        <p:spPr>
          <a:xfrm>
            <a:off x="678775" y="135981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b="1" dirty="0">
                <a:solidFill>
                  <a:srgbClr val="2B3541"/>
                </a:solidFill>
                <a:latin typeface="+mn-ea"/>
                <a:cs typeface="Funnel Display" pitchFamily="34" charset="-120"/>
              </a:rPr>
              <a:t>작업 단계</a:t>
            </a:r>
            <a:endParaRPr lang="en-US" sz="2400" b="1" dirty="0">
              <a:latin typeface="+mn-ea"/>
            </a:endParaRPr>
          </a:p>
        </p:txBody>
      </p:sp>
      <p:sp>
        <p:nvSpPr>
          <p:cNvPr id="13" name="Text 4">
            <a:extLst>
              <a:ext uri="{FF2B5EF4-FFF2-40B4-BE49-F238E27FC236}">
                <a16:creationId xmlns:a16="http://schemas.microsoft.com/office/drawing/2014/main" id="{61C7AC3D-14D3-51D2-5B30-6C863AB01465}"/>
              </a:ext>
            </a:extLst>
          </p:cNvPr>
          <p:cNvSpPr/>
          <p:nvPr/>
        </p:nvSpPr>
        <p:spPr>
          <a:xfrm>
            <a:off x="678775" y="1727014"/>
            <a:ext cx="6982301" cy="16429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>
              <a:lnSpc>
                <a:spcPts val="3000"/>
              </a:lnSpc>
              <a:buFont typeface="Wingdings" panose="05000000000000000000" pitchFamily="2" charset="2"/>
              <a:buChar char="Ø"/>
            </a:pPr>
            <a:r>
              <a:rPr lang="ko-KR" altLang="ko-KR" dirty="0"/>
              <a:t>모델의 성능 향상을 위해 임무</a:t>
            </a:r>
            <a:r>
              <a:rPr lang="en-US" altLang="ko-KR" dirty="0"/>
              <a:t>1, </a:t>
            </a:r>
            <a:r>
              <a:rPr lang="ko-KR" altLang="ko-KR" dirty="0"/>
              <a:t>임무</a:t>
            </a:r>
            <a:r>
              <a:rPr lang="en-US" altLang="ko-KR" dirty="0"/>
              <a:t> 2</a:t>
            </a:r>
            <a:r>
              <a:rPr lang="ko-KR" altLang="ko-KR" dirty="0"/>
              <a:t>에 관한 모델 각각의 </a:t>
            </a:r>
            <a:r>
              <a:rPr lang="ko-KR" altLang="ko-KR" dirty="0" err="1"/>
              <a:t>하이퍼파라미터</a:t>
            </a:r>
            <a:r>
              <a:rPr lang="ko-KR" altLang="ko-KR" dirty="0"/>
              <a:t> 조정을</a:t>
            </a:r>
            <a:r>
              <a:rPr lang="en-US" altLang="ko-KR" dirty="0"/>
              <a:t> 2</a:t>
            </a:r>
            <a:r>
              <a:rPr lang="ko-KR" altLang="ko-KR" dirty="0"/>
              <a:t>회에 걸쳐서 진행</a:t>
            </a:r>
            <a:endParaRPr lang="en-US" altLang="ko-KR" dirty="0"/>
          </a:p>
          <a:p>
            <a:pPr marL="285750" indent="-285750">
              <a:lnSpc>
                <a:spcPts val="3000"/>
              </a:lnSpc>
              <a:buFont typeface="Wingdings" panose="05000000000000000000" pitchFamily="2" charset="2"/>
              <a:buChar char="Ø"/>
            </a:pPr>
            <a:r>
              <a:rPr lang="en-US" altLang="ko-KR" dirty="0"/>
              <a:t>Hugging Face</a:t>
            </a:r>
            <a:r>
              <a:rPr lang="ko-KR" altLang="ko-KR" dirty="0"/>
              <a:t>에서 모델을 가져왔기에</a:t>
            </a:r>
            <a:r>
              <a:rPr lang="en-US" altLang="ko-KR" dirty="0"/>
              <a:t> </a:t>
            </a:r>
            <a:r>
              <a:rPr lang="en-US" altLang="ko-KR" dirty="0" err="1"/>
              <a:t>TrainingArguments</a:t>
            </a:r>
            <a:r>
              <a:rPr lang="ko-KR" altLang="ko-KR" dirty="0"/>
              <a:t>를 사용해서 </a:t>
            </a:r>
            <a:r>
              <a:rPr lang="ko-KR" altLang="ko-KR" dirty="0" err="1"/>
              <a:t>하이퍼파라미터를</a:t>
            </a:r>
            <a:r>
              <a:rPr lang="ko-KR" altLang="ko-KR" dirty="0"/>
              <a:t> 지정</a:t>
            </a:r>
            <a:endParaRPr lang="en-US" sz="1850" dirty="0">
              <a:latin typeface="+mn-ea"/>
            </a:endParaRPr>
          </a:p>
        </p:txBody>
      </p:sp>
      <p:sp>
        <p:nvSpPr>
          <p:cNvPr id="14" name="Shape 5">
            <a:extLst>
              <a:ext uri="{FF2B5EF4-FFF2-40B4-BE49-F238E27FC236}">
                <a16:creationId xmlns:a16="http://schemas.microsoft.com/office/drawing/2014/main" id="{ECE8CCAC-2930-6C1E-28D9-8EC96CAC37CA}"/>
              </a:ext>
            </a:extLst>
          </p:cNvPr>
          <p:cNvSpPr/>
          <p:nvPr/>
        </p:nvSpPr>
        <p:spPr>
          <a:xfrm>
            <a:off x="408980" y="3234811"/>
            <a:ext cx="7468553" cy="2807389"/>
          </a:xfrm>
          <a:prstGeom prst="rect">
            <a:avLst/>
          </a:prstGeom>
          <a:solidFill>
            <a:srgbClr val="FAF5EB"/>
          </a:solidFill>
          <a:ln w="7620">
            <a:solidFill>
              <a:srgbClr val="D5CDBE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6" name="Text 6">
            <a:extLst>
              <a:ext uri="{FF2B5EF4-FFF2-40B4-BE49-F238E27FC236}">
                <a16:creationId xmlns:a16="http://schemas.microsoft.com/office/drawing/2014/main" id="{5BA0E9C7-1BA8-B971-69ED-2A6713AB2664}"/>
              </a:ext>
            </a:extLst>
          </p:cNvPr>
          <p:cNvSpPr/>
          <p:nvPr/>
        </p:nvSpPr>
        <p:spPr>
          <a:xfrm>
            <a:off x="678775" y="348174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b="1" dirty="0">
                <a:solidFill>
                  <a:srgbClr val="2B3541"/>
                </a:solidFill>
                <a:latin typeface="+mn-ea"/>
                <a:cs typeface="Funnel Display" pitchFamily="34" charset="-120"/>
              </a:rPr>
              <a:t>주요 설정</a:t>
            </a:r>
            <a:endParaRPr lang="en-US" sz="2400" b="1" dirty="0">
              <a:latin typeface="+mn-ea"/>
            </a:endParaRPr>
          </a:p>
        </p:txBody>
      </p:sp>
      <p:sp>
        <p:nvSpPr>
          <p:cNvPr id="18" name="Text 7">
            <a:extLst>
              <a:ext uri="{FF2B5EF4-FFF2-40B4-BE49-F238E27FC236}">
                <a16:creationId xmlns:a16="http://schemas.microsoft.com/office/drawing/2014/main" id="{40CEC6CE-B9E0-8BBC-6BAE-C0C278277788}"/>
              </a:ext>
            </a:extLst>
          </p:cNvPr>
          <p:cNvSpPr/>
          <p:nvPr/>
        </p:nvSpPr>
        <p:spPr>
          <a:xfrm>
            <a:off x="678775" y="3977286"/>
            <a:ext cx="6982301" cy="16429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 algn="l">
              <a:lnSpc>
                <a:spcPts val="3000"/>
              </a:lnSpc>
              <a:buFont typeface="Wingdings" panose="05000000000000000000" pitchFamily="2" charset="2"/>
              <a:buChar char="Ø"/>
            </a:pPr>
            <a:r>
              <a:rPr lang="en-US" altLang="ko-KR" dirty="0">
                <a:solidFill>
                  <a:srgbClr val="2B3541"/>
                </a:solidFill>
                <a:latin typeface="+mn-ea"/>
                <a:cs typeface="Funnel Sans" pitchFamily="34" charset="-120"/>
              </a:rPr>
              <a:t>Learning rate : 3e-5(1</a:t>
            </a:r>
            <a:r>
              <a:rPr lang="ko-KR" altLang="en-US" dirty="0">
                <a:solidFill>
                  <a:srgbClr val="2B3541"/>
                </a:solidFill>
                <a:latin typeface="+mn-ea"/>
                <a:cs typeface="Funnel Sans" pitchFamily="34" charset="-120"/>
              </a:rPr>
              <a:t>차</a:t>
            </a:r>
            <a:r>
              <a:rPr lang="en-US" altLang="ko-KR" dirty="0">
                <a:solidFill>
                  <a:srgbClr val="2B3541"/>
                </a:solidFill>
                <a:latin typeface="+mn-ea"/>
                <a:cs typeface="Funnel Sans" pitchFamily="34" charset="-120"/>
              </a:rPr>
              <a:t>) -&gt; 2e-5(2</a:t>
            </a:r>
            <a:r>
              <a:rPr lang="ko-KR" altLang="en-US" dirty="0">
                <a:solidFill>
                  <a:srgbClr val="2B3541"/>
                </a:solidFill>
                <a:latin typeface="+mn-ea"/>
                <a:cs typeface="Funnel Sans" pitchFamily="34" charset="-120"/>
              </a:rPr>
              <a:t>차</a:t>
            </a:r>
            <a:r>
              <a:rPr lang="en-US" altLang="ko-KR" dirty="0">
                <a:solidFill>
                  <a:srgbClr val="2B3541"/>
                </a:solidFill>
                <a:latin typeface="+mn-ea"/>
                <a:cs typeface="Funnel Sans" pitchFamily="34" charset="-120"/>
              </a:rPr>
              <a:t>)</a:t>
            </a:r>
          </a:p>
          <a:p>
            <a:pPr marL="285750" indent="-285750" algn="l">
              <a:lnSpc>
                <a:spcPts val="3000"/>
              </a:lnSpc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2B3541"/>
                </a:solidFill>
                <a:latin typeface="+mn-ea"/>
              </a:rPr>
              <a:t>Per</a:t>
            </a:r>
            <a:r>
              <a:rPr lang="ko-KR" altLang="en-US" dirty="0">
                <a:solidFill>
                  <a:srgbClr val="2B3541"/>
                </a:solidFill>
                <a:latin typeface="+mn-ea"/>
              </a:rPr>
              <a:t> </a:t>
            </a:r>
            <a:r>
              <a:rPr lang="en-US" altLang="ko-KR" dirty="0">
                <a:solidFill>
                  <a:srgbClr val="2B3541"/>
                </a:solidFill>
                <a:latin typeface="+mn-ea"/>
              </a:rPr>
              <a:t>device</a:t>
            </a:r>
            <a:r>
              <a:rPr lang="ko-KR" altLang="en-US" dirty="0">
                <a:solidFill>
                  <a:srgbClr val="2B3541"/>
                </a:solidFill>
                <a:latin typeface="+mn-ea"/>
              </a:rPr>
              <a:t> </a:t>
            </a:r>
            <a:r>
              <a:rPr lang="en-US" altLang="ko-KR" dirty="0">
                <a:solidFill>
                  <a:srgbClr val="2B3541"/>
                </a:solidFill>
                <a:latin typeface="+mn-ea"/>
              </a:rPr>
              <a:t>train/eval</a:t>
            </a:r>
            <a:r>
              <a:rPr lang="ko-KR" altLang="en-US" dirty="0">
                <a:solidFill>
                  <a:srgbClr val="2B3541"/>
                </a:solidFill>
                <a:latin typeface="+mn-ea"/>
              </a:rPr>
              <a:t> </a:t>
            </a:r>
            <a:r>
              <a:rPr lang="en-US" altLang="ko-KR" dirty="0">
                <a:solidFill>
                  <a:srgbClr val="2B3541"/>
                </a:solidFill>
                <a:latin typeface="+mn-ea"/>
              </a:rPr>
              <a:t>batch size : 4(1</a:t>
            </a:r>
            <a:r>
              <a:rPr lang="ko-KR" altLang="en-US" dirty="0">
                <a:solidFill>
                  <a:srgbClr val="2B3541"/>
                </a:solidFill>
                <a:latin typeface="+mn-ea"/>
              </a:rPr>
              <a:t>차</a:t>
            </a:r>
            <a:r>
              <a:rPr lang="en-US" altLang="ko-KR" dirty="0">
                <a:solidFill>
                  <a:srgbClr val="2B3541"/>
                </a:solidFill>
                <a:latin typeface="+mn-ea"/>
              </a:rPr>
              <a:t>) -&gt; 8(2</a:t>
            </a:r>
            <a:r>
              <a:rPr lang="ko-KR" altLang="en-US" dirty="0">
                <a:solidFill>
                  <a:srgbClr val="2B3541"/>
                </a:solidFill>
                <a:latin typeface="+mn-ea"/>
              </a:rPr>
              <a:t>차</a:t>
            </a:r>
            <a:r>
              <a:rPr lang="en-US" altLang="ko-KR" dirty="0">
                <a:solidFill>
                  <a:srgbClr val="2B3541"/>
                </a:solidFill>
                <a:latin typeface="+mn-ea"/>
              </a:rPr>
              <a:t>)</a:t>
            </a:r>
            <a:endParaRPr lang="en-US" dirty="0">
              <a:solidFill>
                <a:srgbClr val="2B3541"/>
              </a:solidFill>
              <a:latin typeface="+mn-ea"/>
            </a:endParaRPr>
          </a:p>
          <a:p>
            <a:pPr marL="285750" indent="-285750">
              <a:lnSpc>
                <a:spcPts val="3000"/>
              </a:lnSpc>
              <a:buFont typeface="Wingdings" panose="05000000000000000000" pitchFamily="2" charset="2"/>
              <a:buChar char="Ø"/>
            </a:pPr>
            <a:r>
              <a:rPr lang="en-US" altLang="ko-KR" dirty="0"/>
              <a:t>Logging steps : 100(1</a:t>
            </a:r>
            <a:r>
              <a:rPr lang="ko-KR" altLang="en-US" dirty="0"/>
              <a:t>차</a:t>
            </a:r>
            <a:r>
              <a:rPr lang="en-US" altLang="ko-KR" dirty="0"/>
              <a:t>) -&gt; 199(2</a:t>
            </a:r>
            <a:r>
              <a:rPr lang="ko-KR" altLang="en-US" dirty="0"/>
              <a:t>차</a:t>
            </a:r>
            <a:r>
              <a:rPr lang="en-US" altLang="ko-KR" dirty="0"/>
              <a:t>)</a:t>
            </a:r>
          </a:p>
          <a:p>
            <a:pPr marL="285750" indent="-285750">
              <a:lnSpc>
                <a:spcPts val="3000"/>
              </a:lnSpc>
              <a:buFont typeface="Wingdings" panose="05000000000000000000" pitchFamily="2" charset="2"/>
              <a:buChar char="Ø"/>
            </a:pPr>
            <a:r>
              <a:rPr lang="en-US" altLang="ko-KR" dirty="0"/>
              <a:t>Load</a:t>
            </a:r>
            <a:r>
              <a:rPr lang="ko-KR" altLang="en-US" dirty="0"/>
              <a:t> </a:t>
            </a:r>
            <a:r>
              <a:rPr lang="en-US" altLang="ko-KR" dirty="0"/>
              <a:t>best model at end : False(1</a:t>
            </a:r>
            <a:r>
              <a:rPr lang="ko-KR" altLang="en-US" dirty="0"/>
              <a:t>차</a:t>
            </a:r>
            <a:r>
              <a:rPr lang="en-US" altLang="ko-KR" dirty="0"/>
              <a:t>) -&gt; True(2</a:t>
            </a:r>
            <a:r>
              <a:rPr lang="ko-KR" altLang="en-US" dirty="0"/>
              <a:t>차</a:t>
            </a:r>
            <a:r>
              <a:rPr lang="en-US" altLang="ko-KR" dirty="0"/>
              <a:t>)</a:t>
            </a:r>
          </a:p>
          <a:p>
            <a:pPr marL="285750" indent="-285750">
              <a:lnSpc>
                <a:spcPts val="3000"/>
              </a:lnSpc>
              <a:buFont typeface="Wingdings" panose="05000000000000000000" pitchFamily="2" charset="2"/>
              <a:buChar char="Ø"/>
            </a:pPr>
            <a:r>
              <a:rPr lang="en-US" altLang="ko-KR" dirty="0"/>
              <a:t>Metric</a:t>
            </a:r>
            <a:r>
              <a:rPr lang="ko-KR" altLang="en-US" dirty="0"/>
              <a:t> </a:t>
            </a:r>
            <a:r>
              <a:rPr lang="en-US" altLang="ko-KR" dirty="0"/>
              <a:t>for</a:t>
            </a:r>
            <a:r>
              <a:rPr lang="ko-KR" altLang="en-US" dirty="0"/>
              <a:t> </a:t>
            </a:r>
            <a:r>
              <a:rPr lang="en-US" altLang="ko-KR" dirty="0"/>
              <a:t>best</a:t>
            </a:r>
            <a:r>
              <a:rPr lang="ko-KR" altLang="en-US" dirty="0"/>
              <a:t> </a:t>
            </a:r>
            <a:r>
              <a:rPr lang="en-US" altLang="ko-KR" dirty="0"/>
              <a:t>mode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-(1</a:t>
            </a:r>
            <a:r>
              <a:rPr lang="ko-KR" altLang="en-US" dirty="0"/>
              <a:t> 차</a:t>
            </a:r>
            <a:r>
              <a:rPr lang="en-US" altLang="ko-KR" dirty="0"/>
              <a:t>) -&gt; </a:t>
            </a:r>
            <a:r>
              <a:rPr lang="en-US" altLang="ko-KR" dirty="0" err="1"/>
              <a:t>eval_auroc</a:t>
            </a:r>
            <a:r>
              <a:rPr lang="en-US" altLang="ko-KR" dirty="0"/>
              <a:t>(2</a:t>
            </a:r>
            <a:r>
              <a:rPr lang="ko-KR" altLang="en-US" dirty="0"/>
              <a:t>차</a:t>
            </a:r>
            <a:r>
              <a:rPr lang="en-US" altLang="ko-KR" dirty="0"/>
              <a:t>)</a:t>
            </a:r>
          </a:p>
          <a:p>
            <a:pPr marL="285750" indent="-285750">
              <a:lnSpc>
                <a:spcPts val="3000"/>
              </a:lnSpc>
              <a:buFont typeface="Wingdings" panose="05000000000000000000" pitchFamily="2" charset="2"/>
              <a:buChar char="Ø"/>
            </a:pPr>
            <a:endParaRPr lang="en-US" altLang="ko-KR" dirty="0"/>
          </a:p>
          <a:p>
            <a:pPr>
              <a:lnSpc>
                <a:spcPts val="3000"/>
              </a:lnSpc>
            </a:pPr>
            <a:endParaRPr lang="en-US" dirty="0">
              <a:latin typeface="+mn-ea"/>
            </a:endParaRPr>
          </a:p>
        </p:txBody>
      </p:sp>
      <p:sp>
        <p:nvSpPr>
          <p:cNvPr id="19" name="Shape 5">
            <a:extLst>
              <a:ext uri="{FF2B5EF4-FFF2-40B4-BE49-F238E27FC236}">
                <a16:creationId xmlns:a16="http://schemas.microsoft.com/office/drawing/2014/main" id="{168A5E87-C902-1FD2-19D8-5EAD0306953B}"/>
              </a:ext>
            </a:extLst>
          </p:cNvPr>
          <p:cNvSpPr/>
          <p:nvPr/>
        </p:nvSpPr>
        <p:spPr>
          <a:xfrm>
            <a:off x="332811" y="5978018"/>
            <a:ext cx="7468553" cy="1755458"/>
          </a:xfrm>
          <a:prstGeom prst="rect">
            <a:avLst/>
          </a:prstGeom>
          <a:solidFill>
            <a:srgbClr val="FAF5EB"/>
          </a:solidFill>
          <a:ln w="7620">
            <a:solidFill>
              <a:srgbClr val="D5CDBE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0" name="Text 6">
            <a:extLst>
              <a:ext uri="{FF2B5EF4-FFF2-40B4-BE49-F238E27FC236}">
                <a16:creationId xmlns:a16="http://schemas.microsoft.com/office/drawing/2014/main" id="{9F6BF5EA-CCD9-4E93-76F8-B7FC0C745C6A}"/>
              </a:ext>
            </a:extLst>
          </p:cNvPr>
          <p:cNvSpPr/>
          <p:nvPr/>
        </p:nvSpPr>
        <p:spPr>
          <a:xfrm>
            <a:off x="678775" y="596199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ko-KR" altLang="en-US" sz="2400" dirty="0">
                <a:solidFill>
                  <a:srgbClr val="2B3541"/>
                </a:solidFill>
                <a:latin typeface="+mn-ea"/>
              </a:rPr>
              <a:t>작업 결과</a:t>
            </a:r>
            <a:endParaRPr lang="en-US" sz="2400" dirty="0">
              <a:solidFill>
                <a:srgbClr val="2B3541"/>
              </a:solidFill>
              <a:latin typeface="+mn-ea"/>
            </a:endParaRPr>
          </a:p>
        </p:txBody>
      </p: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FF5474F3-675C-EA86-1717-FAD91B469D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3406911"/>
              </p:ext>
            </p:extLst>
          </p:nvPr>
        </p:nvGraphicFramePr>
        <p:xfrm>
          <a:off x="994611" y="6467448"/>
          <a:ext cx="632059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4118">
                  <a:extLst>
                    <a:ext uri="{9D8B030D-6E8A-4147-A177-3AD203B41FA5}">
                      <a16:colId xmlns:a16="http://schemas.microsoft.com/office/drawing/2014/main" val="2916248588"/>
                    </a:ext>
                  </a:extLst>
                </a:gridCol>
                <a:gridCol w="1264118">
                  <a:extLst>
                    <a:ext uri="{9D8B030D-6E8A-4147-A177-3AD203B41FA5}">
                      <a16:colId xmlns:a16="http://schemas.microsoft.com/office/drawing/2014/main" val="972696962"/>
                    </a:ext>
                  </a:extLst>
                </a:gridCol>
                <a:gridCol w="1264118">
                  <a:extLst>
                    <a:ext uri="{9D8B030D-6E8A-4147-A177-3AD203B41FA5}">
                      <a16:colId xmlns:a16="http://schemas.microsoft.com/office/drawing/2014/main" val="105224552"/>
                    </a:ext>
                  </a:extLst>
                </a:gridCol>
                <a:gridCol w="1264118">
                  <a:extLst>
                    <a:ext uri="{9D8B030D-6E8A-4147-A177-3AD203B41FA5}">
                      <a16:colId xmlns:a16="http://schemas.microsoft.com/office/drawing/2014/main" val="3771806492"/>
                    </a:ext>
                  </a:extLst>
                </a:gridCol>
                <a:gridCol w="1264118">
                  <a:extLst>
                    <a:ext uri="{9D8B030D-6E8A-4147-A177-3AD203B41FA5}">
                      <a16:colId xmlns:a16="http://schemas.microsoft.com/office/drawing/2014/main" val="29836943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latinLnBrk="1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endParaRPr lang="ko-KR" sz="15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500" kern="1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Mission1</a:t>
                      </a:r>
                      <a:endParaRPr lang="ko-KR" sz="15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endParaRPr lang="ko-KR" sz="15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500" kern="1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Mission2</a:t>
                      </a:r>
                      <a:endParaRPr lang="ko-KR" sz="15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endParaRPr lang="ko-KR" sz="15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28035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50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 </a:t>
                      </a:r>
                      <a:endParaRPr lang="ko-KR" sz="15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500" kern="1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ko-KR" altLang="en-US" sz="1500" kern="1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차</a:t>
                      </a:r>
                      <a:endParaRPr lang="ko-KR" sz="15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altLang="ko-KR" sz="150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ko-KR" altLang="en-US" sz="150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차</a:t>
                      </a:r>
                      <a:endParaRPr lang="ko-KR" sz="15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500" kern="1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ko-KR" altLang="en-US" sz="1500" kern="1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차</a:t>
                      </a:r>
                      <a:endParaRPr lang="ko-KR" sz="15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altLang="ko-KR" sz="150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ko-KR" altLang="en-US" sz="150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차</a:t>
                      </a:r>
                      <a:endParaRPr lang="ko-KR" sz="15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99475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500" kern="10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Accuracy</a:t>
                      </a:r>
                      <a:endParaRPr lang="ko-KR" sz="15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50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0.49</a:t>
                      </a:r>
                      <a:endParaRPr lang="ko-KR" sz="15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altLang="ko-KR" sz="150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0.77</a:t>
                      </a:r>
                      <a:endParaRPr lang="ko-KR" sz="15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altLang="ko-KR" sz="150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0.76</a:t>
                      </a:r>
                      <a:endParaRPr lang="ko-KR" sz="15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altLang="ko-KR" sz="150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0.81</a:t>
                      </a:r>
                      <a:endParaRPr lang="ko-KR" sz="15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057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500" kern="10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AUROC</a:t>
                      </a:r>
                      <a:endParaRPr lang="ko-KR" sz="15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50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0.46</a:t>
                      </a:r>
                      <a:endParaRPr lang="ko-KR" sz="15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altLang="ko-KR" sz="150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0.84</a:t>
                      </a:r>
                      <a:endParaRPr lang="ko-KR" sz="15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altLang="ko-KR" sz="150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0.82</a:t>
                      </a:r>
                      <a:endParaRPr lang="ko-KR" sz="15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altLang="ko-KR" sz="150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0.86</a:t>
                      </a:r>
                      <a:endParaRPr lang="ko-KR" sz="15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4936325"/>
                  </a:ext>
                </a:extLst>
              </a:tr>
            </a:tbl>
          </a:graphicData>
        </a:graphic>
      </p:graphicFrame>
      <p:pic>
        <p:nvPicPr>
          <p:cNvPr id="23" name="그림 22">
            <a:extLst>
              <a:ext uri="{FF2B5EF4-FFF2-40B4-BE49-F238E27FC236}">
                <a16:creationId xmlns:a16="http://schemas.microsoft.com/office/drawing/2014/main" id="{2B3CF0DA-4010-F1ED-B6C1-BBD6B9AD8A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3702" y="482642"/>
            <a:ext cx="3392077" cy="3499812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88F8C49B-A156-C6ED-BDBF-AE015C5D6C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3286" y="4150894"/>
            <a:ext cx="6209914" cy="3789947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D7FCEC45-3D07-B936-6F32-9E53476778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61978" y="482641"/>
            <a:ext cx="2943570" cy="352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8827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560</TotalTime>
  <Words>3985</Words>
  <Application>Microsoft Office PowerPoint</Application>
  <PresentationFormat>사용자 지정</PresentationFormat>
  <Paragraphs>472</Paragraphs>
  <Slides>14</Slides>
  <Notes>14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8" baseType="lpstr">
      <vt:lpstr>Wingdings</vt:lpstr>
      <vt:lpstr>Arial</vt:lpstr>
      <vt:lpstr>Bitter Medium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user</dc:creator>
  <cp:lastModifiedBy>주언 박</cp:lastModifiedBy>
  <cp:revision>5</cp:revision>
  <dcterms:created xsi:type="dcterms:W3CDTF">2025-11-12T13:14:58Z</dcterms:created>
  <dcterms:modified xsi:type="dcterms:W3CDTF">2025-11-14T03:55:33Z</dcterms:modified>
</cp:coreProperties>
</file>